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68" r:id="rId4"/>
    <p:sldId id="269" r:id="rId5"/>
    <p:sldId id="270" r:id="rId6"/>
    <p:sldId id="271" r:id="rId7"/>
    <p:sldId id="272" r:id="rId8"/>
    <p:sldId id="258" r:id="rId9"/>
    <p:sldId id="259" r:id="rId10"/>
    <p:sldId id="260" r:id="rId11"/>
    <p:sldId id="261" r:id="rId12"/>
    <p:sldId id="262" r:id="rId13"/>
    <p:sldId id="263" r:id="rId14"/>
    <p:sldId id="264" r:id="rId15"/>
    <p:sldId id="265" r:id="rId16"/>
    <p:sldId id="273" r:id="rId17"/>
    <p:sldId id="274" r:id="rId1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51" d="100"/>
          <a:sy n="51" d="100"/>
        </p:scale>
        <p:origin x="1243" y="67"/>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49DB4467-4F8C-4755-ABC5-EFFA5E827A44}" type="datetimeFigureOut">
              <a:rPr lang="en-GB" smtClean="0"/>
              <a:pPr/>
              <a:t>05/01/2016</a:t>
            </a:fld>
            <a:endParaRPr lang="en-GB"/>
          </a:p>
        </p:txBody>
      </p:sp>
      <p:sp>
        <p:nvSpPr>
          <p:cNvPr id="19" name="Footer Placeholder 18"/>
          <p:cNvSpPr>
            <a:spLocks noGrp="1"/>
          </p:cNvSpPr>
          <p:nvPr>
            <p:ph type="ftr" sz="quarter" idx="11"/>
          </p:nvPr>
        </p:nvSpPr>
        <p:spPr/>
        <p:txBody>
          <a:bodyPr/>
          <a:lstStyle/>
          <a:p>
            <a:endParaRPr lang="en-GB"/>
          </a:p>
        </p:txBody>
      </p:sp>
      <p:sp>
        <p:nvSpPr>
          <p:cNvPr id="27" name="Slide Number Placeholder 26"/>
          <p:cNvSpPr>
            <a:spLocks noGrp="1"/>
          </p:cNvSpPr>
          <p:nvPr>
            <p:ph type="sldNum" sz="quarter" idx="12"/>
          </p:nvPr>
        </p:nvSpPr>
        <p:spPr/>
        <p:txBody>
          <a:bodyPr/>
          <a:lstStyle/>
          <a:p>
            <a:fld id="{B081847E-C5D6-4164-B15A-FC196CFEF9B7}" type="slidenum">
              <a:rPr lang="en-GB" smtClean="0"/>
              <a:pPr/>
              <a:t>‹#›</a:t>
            </a:fld>
            <a:endParaRPr lang="en-GB"/>
          </a:p>
        </p:txBody>
      </p:sp>
    </p:spTree>
  </p:cSld>
  <p:clrMapOvr>
    <a:overrideClrMapping bg1="dk1" tx1="lt1" bg2="dk2" tx2="lt2" accent1="accent1" accent2="accent2" accent3="accent3" accent4="accent4" accent5="accent5" accent6="accent6" hlink="hlink" folHlink="folHlink"/>
  </p:clrMapOvr>
  <p:transition spd="slow">
    <p:dissolv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9DB4467-4F8C-4755-ABC5-EFFA5E827A44}" type="datetimeFigureOut">
              <a:rPr lang="en-GB" smtClean="0"/>
              <a:pPr/>
              <a:t>05/01/2016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081847E-C5D6-4164-B15A-FC196CFEF9B7}" type="slidenum">
              <a:rPr lang="en-GB" smtClean="0"/>
              <a:pPr/>
              <a:t>‹#›</a:t>
            </a:fld>
            <a:endParaRPr lang="en-GB"/>
          </a:p>
        </p:txBody>
      </p:sp>
    </p:spTree>
  </p:cSld>
  <p:clrMapOvr>
    <a:masterClrMapping/>
  </p:clrMapOvr>
  <p:transition spd="slow">
    <p:dissolv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9DB4467-4F8C-4755-ABC5-EFFA5E827A44}" type="datetimeFigureOut">
              <a:rPr lang="en-GB" smtClean="0"/>
              <a:pPr/>
              <a:t>05/01/2016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081847E-C5D6-4164-B15A-FC196CFEF9B7}" type="slidenum">
              <a:rPr lang="en-GB" smtClean="0"/>
              <a:pPr/>
              <a:t>‹#›</a:t>
            </a:fld>
            <a:endParaRPr lang="en-GB"/>
          </a:p>
        </p:txBody>
      </p:sp>
    </p:spTree>
  </p:cSld>
  <p:clrMapOvr>
    <a:masterClrMapping/>
  </p:clrMapOvr>
  <p:transition spd="slow">
    <p:dissolv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9DB4467-4F8C-4755-ABC5-EFFA5E827A44}" type="datetimeFigureOut">
              <a:rPr lang="en-GB" smtClean="0"/>
              <a:pPr/>
              <a:t>05/01/2016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081847E-C5D6-4164-B15A-FC196CFEF9B7}" type="slidenum">
              <a:rPr lang="en-GB" smtClean="0"/>
              <a:pPr/>
              <a:t>‹#›</a:t>
            </a:fld>
            <a:endParaRPr lang="en-GB"/>
          </a:p>
        </p:txBody>
      </p:sp>
    </p:spTree>
  </p:cSld>
  <p:clrMapOvr>
    <a:masterClrMapping/>
  </p:clrMapOvr>
  <p:transition spd="slow">
    <p:dissolv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49DB4467-4F8C-4755-ABC5-EFFA5E827A44}" type="datetimeFigureOut">
              <a:rPr lang="en-GB" smtClean="0"/>
              <a:pPr/>
              <a:t>05/01/2016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081847E-C5D6-4164-B15A-FC196CFEF9B7}" type="slidenum">
              <a:rPr lang="en-GB" smtClean="0"/>
              <a:pPr/>
              <a:t>‹#›</a:t>
            </a:fld>
            <a:endParaRPr lang="en-GB"/>
          </a:p>
        </p:txBody>
      </p:sp>
    </p:spTree>
  </p:cSld>
  <p:clrMapOvr>
    <a:overrideClrMapping bg1="dk1" tx1="lt1" bg2="dk2" tx2="lt2" accent1="accent1" accent2="accent2" accent3="accent3" accent4="accent4" accent5="accent5" accent6="accent6" hlink="hlink" folHlink="folHlink"/>
  </p:clrMapOvr>
  <p:transition spd="slow">
    <p:dissolv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49DB4467-4F8C-4755-ABC5-EFFA5E827A44}" type="datetimeFigureOut">
              <a:rPr lang="en-GB" smtClean="0"/>
              <a:pPr/>
              <a:t>05/01/2016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081847E-C5D6-4164-B15A-FC196CFEF9B7}" type="slidenum">
              <a:rPr lang="en-GB" smtClean="0"/>
              <a:pPr/>
              <a:t>‹#›</a:t>
            </a:fld>
            <a:endParaRPr lang="en-GB"/>
          </a:p>
        </p:txBody>
      </p:sp>
    </p:spTree>
  </p:cSld>
  <p:clrMapOvr>
    <a:masterClrMapping/>
  </p:clrMapOvr>
  <p:transition spd="slow">
    <p:dissolv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49DB4467-4F8C-4755-ABC5-EFFA5E827A44}" type="datetimeFigureOut">
              <a:rPr lang="en-GB" smtClean="0"/>
              <a:pPr/>
              <a:t>05/01/2016</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B081847E-C5D6-4164-B15A-FC196CFEF9B7}" type="slidenum">
              <a:rPr lang="en-GB" smtClean="0"/>
              <a:pPr/>
              <a:t>‹#›</a:t>
            </a:fld>
            <a:endParaRPr lang="en-GB"/>
          </a:p>
        </p:txBody>
      </p:sp>
    </p:spTree>
  </p:cSld>
  <p:clrMapOvr>
    <a:masterClrMapping/>
  </p:clrMapOvr>
  <p:transition spd="slow">
    <p:dissolv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49DB4467-4F8C-4755-ABC5-EFFA5E827A44}" type="datetimeFigureOut">
              <a:rPr lang="en-GB" smtClean="0"/>
              <a:pPr/>
              <a:t>05/01/2016</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B081847E-C5D6-4164-B15A-FC196CFEF9B7}" type="slidenum">
              <a:rPr lang="en-GB" smtClean="0"/>
              <a:pPr/>
              <a:t>‹#›</a:t>
            </a:fld>
            <a:endParaRPr lang="en-GB"/>
          </a:p>
        </p:txBody>
      </p:sp>
    </p:spTree>
  </p:cSld>
  <p:clrMapOvr>
    <a:masterClrMapping/>
  </p:clrMapOvr>
  <p:transition spd="slow">
    <p:dissolv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9DB4467-4F8C-4755-ABC5-EFFA5E827A44}" type="datetimeFigureOut">
              <a:rPr lang="en-GB" smtClean="0"/>
              <a:pPr/>
              <a:t>05/01/2016</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B081847E-C5D6-4164-B15A-FC196CFEF9B7}" type="slidenum">
              <a:rPr lang="en-GB" smtClean="0"/>
              <a:pPr/>
              <a:t>‹#›</a:t>
            </a:fld>
            <a:endParaRPr lang="en-GB"/>
          </a:p>
        </p:txBody>
      </p:sp>
    </p:spTree>
  </p:cSld>
  <p:clrMapOvr>
    <a:masterClrMapping/>
  </p:clrMapOvr>
  <p:transition spd="slow">
    <p:dissolv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49DB4467-4F8C-4755-ABC5-EFFA5E827A44}" type="datetimeFigureOut">
              <a:rPr lang="en-GB" smtClean="0"/>
              <a:pPr/>
              <a:t>05/01/2016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081847E-C5D6-4164-B15A-FC196CFEF9B7}" type="slidenum">
              <a:rPr lang="en-GB" smtClean="0"/>
              <a:pPr/>
              <a:t>‹#›</a:t>
            </a:fld>
            <a:endParaRPr lang="en-GB"/>
          </a:p>
        </p:txBody>
      </p:sp>
    </p:spTree>
  </p:cSld>
  <p:clrMapOvr>
    <a:masterClrMapping/>
  </p:clrMapOvr>
  <p:transition spd="slow">
    <p:dissolv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49DB4467-4F8C-4755-ABC5-EFFA5E827A44}" type="datetimeFigureOut">
              <a:rPr lang="en-GB" smtClean="0"/>
              <a:pPr/>
              <a:t>05/01/2016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a:xfrm>
            <a:off x="8077200" y="6356350"/>
            <a:ext cx="609600" cy="365125"/>
          </a:xfrm>
        </p:spPr>
        <p:txBody>
          <a:bodyPr/>
          <a:lstStyle/>
          <a:p>
            <a:fld id="{B081847E-C5D6-4164-B15A-FC196CFEF9B7}" type="slidenum">
              <a:rPr lang="en-GB" smtClean="0"/>
              <a:pPr/>
              <a:t>‹#›</a:t>
            </a:fld>
            <a:endParaRPr lang="en-GB"/>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transition spd="slow">
    <p:dissolv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49DB4467-4F8C-4755-ABC5-EFFA5E827A44}" type="datetimeFigureOut">
              <a:rPr lang="en-GB" smtClean="0"/>
              <a:pPr/>
              <a:t>05/01/2016</a:t>
            </a:fld>
            <a:endParaRPr lang="en-GB"/>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GB"/>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B081847E-C5D6-4164-B15A-FC196CFEF9B7}" type="slidenum">
              <a:rPr lang="en-GB" smtClean="0"/>
              <a:pPr/>
              <a:t>‹#›</a:t>
            </a:fld>
            <a:endParaRPr lang="en-GB"/>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spd="slow">
    <p:dissolve/>
  </p:transition>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hyperlink" Target="http://www.google.co.uk/url?sa=i&amp;rct=j&amp;q=Hoovervilles&amp;source=images&amp;cd=&amp;cad=rja&amp;docid=xNQPXlkvk9IAdM&amp;tbnid=oV9mcq3Lnzr03M:&amp;ved=0CAUQjRw&amp;url=http://depts.washington.edu/depress/hooverville.shtml&amp;ei=piI2UazhCsHDhAfA8YCIAQ&amp;psig=AFQjCNE3ENcjUusvgRg-eJcZ8E_28LzR5w&amp;ust=1362588707303757" TargetMode="External"/><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12.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Autofit/>
          </a:bodyPr>
          <a:lstStyle/>
          <a:p>
            <a:pPr algn="ctr"/>
            <a:r>
              <a:rPr lang="en-GB" sz="4000" b="1" dirty="0" smtClean="0"/>
              <a:t>Why did Roosevelt win the 1932 Presidential Election?</a:t>
            </a:r>
            <a:endParaRPr lang="en-GB" sz="4000" b="1" dirty="0"/>
          </a:p>
        </p:txBody>
      </p:sp>
      <p:sp>
        <p:nvSpPr>
          <p:cNvPr id="24578" name="AutoShape 2" descr="https://encrypted-tbn0.gstatic.com/images?q=tbn:ANd9GcQBWaweo-EEjKU0cON0HUbKeYpMeSX9SW2W_oJIVAEOfdrRr7c0"/>
          <p:cNvSpPr>
            <a:spLocks noChangeAspect="1" noChangeArrowheads="1"/>
          </p:cNvSpPr>
          <p:nvPr/>
        </p:nvSpPr>
        <p:spPr bwMode="auto">
          <a:xfrm>
            <a:off x="155575" y="-2849563"/>
            <a:ext cx="5943600" cy="5943601"/>
          </a:xfrm>
          <a:prstGeom prst="rect">
            <a:avLst/>
          </a:prstGeom>
          <a:noFill/>
        </p:spPr>
        <p:txBody>
          <a:bodyPr vert="horz" wrap="square" lIns="91440" tIns="45720" rIns="91440" bIns="45720" numCol="1" anchor="t" anchorCtr="0" compatLnSpc="1">
            <a:prstTxWarp prst="textNoShape">
              <a:avLst/>
            </a:prstTxWarp>
          </a:bodyPr>
          <a:lstStyle/>
          <a:p>
            <a:endParaRPr lang="en-GB"/>
          </a:p>
        </p:txBody>
      </p:sp>
      <p:pic>
        <p:nvPicPr>
          <p:cNvPr id="12290" name="Picture 2" descr="http://mdah.state.ms.us/timeline/wp-content/uploads/1985.4.9-800x800.jpg"/>
          <p:cNvPicPr>
            <a:picLocks noChangeAspect="1" noChangeArrowheads="1"/>
          </p:cNvPicPr>
          <p:nvPr/>
        </p:nvPicPr>
        <p:blipFill>
          <a:blip r:embed="rId2" cstate="print"/>
          <a:srcRect/>
          <a:stretch>
            <a:fillRect/>
          </a:stretch>
        </p:blipFill>
        <p:spPr bwMode="auto">
          <a:xfrm>
            <a:off x="2339752" y="1844824"/>
            <a:ext cx="4608512" cy="4608513"/>
          </a:xfrm>
          <a:prstGeom prst="rect">
            <a:avLst/>
          </a:prstGeom>
          <a:noFill/>
        </p:spPr>
      </p:pic>
    </p:spTree>
  </p:cSld>
  <p:clrMapOvr>
    <a:masterClrMapping/>
  </p:clrMapOvr>
  <p:transition spd="slow">
    <p:dissolv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GB" sz="4000" b="1" dirty="0" smtClean="0"/>
              <a:t>The failure of Herbert Hoover as President</a:t>
            </a:r>
            <a:endParaRPr lang="en-GB" sz="4000" b="1" dirty="0"/>
          </a:p>
        </p:txBody>
      </p:sp>
      <p:sp>
        <p:nvSpPr>
          <p:cNvPr id="4" name="Content Placeholder 2"/>
          <p:cNvSpPr txBox="1">
            <a:spLocks/>
          </p:cNvSpPr>
          <p:nvPr/>
        </p:nvSpPr>
        <p:spPr>
          <a:xfrm>
            <a:off x="683568" y="5373216"/>
            <a:ext cx="3178696" cy="773440"/>
          </a:xfrm>
          <a:prstGeom prst="rect">
            <a:avLst/>
          </a:prstGeom>
        </p:spPr>
        <p:txBody>
          <a:bodyPr vert="horz">
            <a:normAutofit fontScale="92500" lnSpcReduction="10000"/>
          </a:bodyPr>
          <a:lstStyle/>
          <a:p>
            <a:pPr marL="0" marR="0" lvl="0" indent="0" algn="ctr" defTabSz="914400" rtl="0" eaLnBrk="1" fontAlgn="auto" latinLnBrk="0" hangingPunct="1">
              <a:lnSpc>
                <a:spcPct val="100000"/>
              </a:lnSpc>
              <a:spcBef>
                <a:spcPct val="20000"/>
              </a:spcBef>
              <a:spcAft>
                <a:spcPts val="0"/>
              </a:spcAft>
              <a:buClr>
                <a:schemeClr val="accent3"/>
              </a:buClr>
              <a:buSzPct val="95000"/>
              <a:buFont typeface="Wingdings 2"/>
              <a:buNone/>
              <a:tabLst/>
              <a:defRPr/>
            </a:pPr>
            <a:r>
              <a:rPr kumimoji="0" lang="en-GB" sz="2600" b="0" i="0" u="none" strike="noStrike" kern="1200" cap="none" spc="0" normalizeH="0" baseline="0" noProof="0" dirty="0" smtClean="0">
                <a:ln>
                  <a:noFill/>
                </a:ln>
                <a:solidFill>
                  <a:schemeClr val="tx1"/>
                </a:solidFill>
                <a:effectLst/>
                <a:uLnTx/>
                <a:uFillTx/>
                <a:latin typeface="+mj-lt"/>
                <a:ea typeface="+mn-ea"/>
                <a:cs typeface="+mn-cs"/>
              </a:rPr>
              <a:t>Prosperity</a:t>
            </a:r>
            <a:r>
              <a:rPr kumimoji="0" lang="en-GB" sz="2600" b="0" i="0" u="none" strike="noStrike" kern="1200" cap="none" spc="0" normalizeH="0" noProof="0" dirty="0" smtClean="0">
                <a:ln>
                  <a:noFill/>
                </a:ln>
                <a:solidFill>
                  <a:schemeClr val="tx1"/>
                </a:solidFill>
                <a:effectLst/>
                <a:uLnTx/>
                <a:uFillTx/>
                <a:latin typeface="+mj-lt"/>
                <a:ea typeface="+mn-ea"/>
                <a:cs typeface="+mn-cs"/>
              </a:rPr>
              <a:t> is just around the corner.</a:t>
            </a:r>
            <a:endParaRPr kumimoji="0" lang="en-GB" sz="2600" b="0" i="0" u="none" strike="noStrike" kern="1200" cap="none" spc="0" normalizeH="0" baseline="0" noProof="0" dirty="0">
              <a:ln>
                <a:noFill/>
              </a:ln>
              <a:solidFill>
                <a:schemeClr val="tx1"/>
              </a:solidFill>
              <a:effectLst/>
              <a:uLnTx/>
              <a:uFillTx/>
              <a:latin typeface="+mj-lt"/>
              <a:ea typeface="+mn-ea"/>
              <a:cs typeface="+mn-cs"/>
            </a:endParaRPr>
          </a:p>
        </p:txBody>
      </p:sp>
      <p:pic>
        <p:nvPicPr>
          <p:cNvPr id="8194" name="Picture 2" descr="http://www.usnews.com/dbimages/master/10466/FS_DA_090409_worst-hoover.jpg"/>
          <p:cNvPicPr>
            <a:picLocks noChangeAspect="1" noChangeArrowheads="1"/>
          </p:cNvPicPr>
          <p:nvPr/>
        </p:nvPicPr>
        <p:blipFill>
          <a:blip r:embed="rId2" cstate="print"/>
          <a:srcRect/>
          <a:stretch>
            <a:fillRect/>
          </a:stretch>
        </p:blipFill>
        <p:spPr bwMode="auto">
          <a:xfrm>
            <a:off x="3131840" y="2276872"/>
            <a:ext cx="2857500" cy="2857500"/>
          </a:xfrm>
          <a:prstGeom prst="rect">
            <a:avLst/>
          </a:prstGeom>
          <a:noFill/>
        </p:spPr>
      </p:pic>
      <p:sp>
        <p:nvSpPr>
          <p:cNvPr id="6" name="Oval Callout 5"/>
          <p:cNvSpPr/>
          <p:nvPr/>
        </p:nvSpPr>
        <p:spPr>
          <a:xfrm flipH="1">
            <a:off x="467544" y="1916832"/>
            <a:ext cx="3240360" cy="1224136"/>
          </a:xfrm>
          <a:prstGeom prst="wedgeEllipseCallout">
            <a:avLst>
              <a:gd name="adj1" fmla="val -54756"/>
              <a:gd name="adj2" fmla="val 99054"/>
            </a:avLst>
          </a:prstGeom>
          <a:noFill/>
          <a:ln w="317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Content Placeholder 2"/>
          <p:cNvSpPr>
            <a:spLocks noGrp="1"/>
          </p:cNvSpPr>
          <p:nvPr>
            <p:ph idx="1"/>
          </p:nvPr>
        </p:nvSpPr>
        <p:spPr>
          <a:xfrm>
            <a:off x="467544" y="2132856"/>
            <a:ext cx="3178696" cy="773440"/>
          </a:xfrm>
        </p:spPr>
        <p:txBody>
          <a:bodyPr>
            <a:normAutofit fontScale="92500" lnSpcReduction="10000"/>
          </a:bodyPr>
          <a:lstStyle/>
          <a:p>
            <a:pPr marL="0" indent="0" algn="ctr">
              <a:buNone/>
            </a:pPr>
            <a:r>
              <a:rPr lang="en-GB" dirty="0" smtClean="0">
                <a:latin typeface="+mj-lt"/>
              </a:rPr>
              <a:t>A chicken in every pot; a car in every garage.</a:t>
            </a:r>
            <a:endParaRPr lang="en-GB" dirty="0">
              <a:latin typeface="+mj-lt"/>
            </a:endParaRPr>
          </a:p>
        </p:txBody>
      </p:sp>
      <p:sp>
        <p:nvSpPr>
          <p:cNvPr id="7" name="Oval Callout 6"/>
          <p:cNvSpPr/>
          <p:nvPr/>
        </p:nvSpPr>
        <p:spPr>
          <a:xfrm rot="10800000" flipH="1">
            <a:off x="683568" y="5157192"/>
            <a:ext cx="3240360" cy="1224136"/>
          </a:xfrm>
          <a:prstGeom prst="wedgeEllipseCallout">
            <a:avLst>
              <a:gd name="adj1" fmla="val 38907"/>
              <a:gd name="adj2" fmla="val 91902"/>
            </a:avLst>
          </a:prstGeom>
          <a:noFill/>
          <a:ln w="317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Oval Callout 7"/>
          <p:cNvSpPr/>
          <p:nvPr/>
        </p:nvSpPr>
        <p:spPr>
          <a:xfrm rot="10800000" flipH="1">
            <a:off x="4283968" y="5085184"/>
            <a:ext cx="4680520" cy="1368152"/>
          </a:xfrm>
          <a:prstGeom prst="wedgeEllipseCallout">
            <a:avLst>
              <a:gd name="adj1" fmla="val -22819"/>
              <a:gd name="adj2" fmla="val 102567"/>
            </a:avLst>
          </a:prstGeom>
          <a:noFill/>
          <a:ln w="317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Content Placeholder 2"/>
          <p:cNvSpPr txBox="1">
            <a:spLocks/>
          </p:cNvSpPr>
          <p:nvPr/>
        </p:nvSpPr>
        <p:spPr>
          <a:xfrm>
            <a:off x="4499992" y="5229200"/>
            <a:ext cx="4330824" cy="1152128"/>
          </a:xfrm>
          <a:prstGeom prst="rect">
            <a:avLst/>
          </a:prstGeom>
        </p:spPr>
        <p:txBody>
          <a:bodyPr vert="horz">
            <a:normAutofit fontScale="85000" lnSpcReduction="10000"/>
          </a:bodyPr>
          <a:lstStyle/>
          <a:p>
            <a:pPr marL="0" marR="0" lvl="0" indent="0" algn="ctr" defTabSz="914400" rtl="0" eaLnBrk="1" fontAlgn="auto" latinLnBrk="0" hangingPunct="1">
              <a:lnSpc>
                <a:spcPct val="100000"/>
              </a:lnSpc>
              <a:spcBef>
                <a:spcPct val="20000"/>
              </a:spcBef>
              <a:spcAft>
                <a:spcPts val="0"/>
              </a:spcAft>
              <a:buClr>
                <a:schemeClr val="accent3"/>
              </a:buClr>
              <a:buSzPct val="95000"/>
              <a:buFont typeface="Wingdings 2"/>
              <a:buNone/>
              <a:tabLst/>
              <a:defRPr/>
            </a:pPr>
            <a:r>
              <a:rPr kumimoji="0" lang="en-GB" sz="2600" b="0" i="0" u="none" strike="noStrike" kern="1200" cap="none" spc="0" normalizeH="0" baseline="0" noProof="0" dirty="0" smtClean="0">
                <a:ln>
                  <a:noFill/>
                </a:ln>
                <a:solidFill>
                  <a:schemeClr val="tx1"/>
                </a:solidFill>
                <a:effectLst/>
                <a:uLnTx/>
                <a:uFillTx/>
                <a:latin typeface="+mj-lt"/>
                <a:ea typeface="+mn-ea"/>
                <a:cs typeface="+mn-cs"/>
              </a:rPr>
              <a:t>We in America are nearer to the final triumph</a:t>
            </a:r>
            <a:r>
              <a:rPr kumimoji="0" lang="en-GB" sz="2600" b="0" i="0" u="none" strike="noStrike" kern="1200" cap="none" spc="0" normalizeH="0" noProof="0" dirty="0" smtClean="0">
                <a:ln>
                  <a:noFill/>
                </a:ln>
                <a:solidFill>
                  <a:schemeClr val="tx1"/>
                </a:solidFill>
                <a:effectLst/>
                <a:uLnTx/>
                <a:uFillTx/>
                <a:latin typeface="+mj-lt"/>
                <a:ea typeface="+mn-ea"/>
                <a:cs typeface="+mn-cs"/>
              </a:rPr>
              <a:t> over poverty than ever before in the history of any land.</a:t>
            </a:r>
            <a:endParaRPr kumimoji="0" lang="en-GB" sz="2600" b="0" i="0" u="none" strike="noStrike" kern="1200" cap="none" spc="0" normalizeH="0" baseline="0" noProof="0" dirty="0">
              <a:ln>
                <a:noFill/>
              </a:ln>
              <a:solidFill>
                <a:schemeClr val="tx1"/>
              </a:solidFill>
              <a:effectLst/>
              <a:uLnTx/>
              <a:uFillTx/>
              <a:latin typeface="+mj-lt"/>
              <a:ea typeface="+mn-ea"/>
              <a:cs typeface="+mn-cs"/>
            </a:endParaRPr>
          </a:p>
        </p:txBody>
      </p:sp>
    </p:spTree>
  </p:cSld>
  <p:clrMapOvr>
    <a:masterClrMapping/>
  </p:clrMapOvr>
  <p:transition spd="slow">
    <p:dissolv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GB" sz="4000" b="1" dirty="0" smtClean="0"/>
              <a:t>The failure of Herbert Hoover as President?</a:t>
            </a:r>
            <a:endParaRPr lang="en-GB" sz="4000" b="1" dirty="0"/>
          </a:p>
        </p:txBody>
      </p:sp>
      <p:sp>
        <p:nvSpPr>
          <p:cNvPr id="3" name="Content Placeholder 2"/>
          <p:cNvSpPr>
            <a:spLocks noGrp="1"/>
          </p:cNvSpPr>
          <p:nvPr>
            <p:ph idx="1"/>
          </p:nvPr>
        </p:nvSpPr>
        <p:spPr>
          <a:xfrm>
            <a:off x="251520" y="4581128"/>
            <a:ext cx="3178696" cy="576064"/>
          </a:xfrm>
        </p:spPr>
        <p:txBody>
          <a:bodyPr>
            <a:normAutofit/>
          </a:bodyPr>
          <a:lstStyle/>
          <a:p>
            <a:pPr marL="0" indent="0" algn="ctr">
              <a:buNone/>
            </a:pPr>
            <a:r>
              <a:rPr lang="en-GB" dirty="0" err="1" smtClean="0">
                <a:latin typeface="+mj-lt"/>
              </a:rPr>
              <a:t>Hoovervilles</a:t>
            </a:r>
            <a:endParaRPr lang="en-GB" dirty="0">
              <a:latin typeface="+mj-lt"/>
            </a:endParaRPr>
          </a:p>
        </p:txBody>
      </p:sp>
      <p:sp>
        <p:nvSpPr>
          <p:cNvPr id="4" name="Content Placeholder 2"/>
          <p:cNvSpPr txBox="1">
            <a:spLocks/>
          </p:cNvSpPr>
          <p:nvPr/>
        </p:nvSpPr>
        <p:spPr>
          <a:xfrm>
            <a:off x="3131840" y="5517232"/>
            <a:ext cx="3178696" cy="773440"/>
          </a:xfrm>
          <a:prstGeom prst="rect">
            <a:avLst/>
          </a:prstGeom>
        </p:spPr>
        <p:txBody>
          <a:bodyPr vert="horz">
            <a:normAutofit/>
          </a:bodyPr>
          <a:lstStyle/>
          <a:p>
            <a:pPr marL="0" marR="0" lvl="0" indent="0" algn="ctr" defTabSz="914400" rtl="0" eaLnBrk="1" fontAlgn="auto" latinLnBrk="0" hangingPunct="1">
              <a:lnSpc>
                <a:spcPct val="100000"/>
              </a:lnSpc>
              <a:spcBef>
                <a:spcPct val="20000"/>
              </a:spcBef>
              <a:spcAft>
                <a:spcPts val="0"/>
              </a:spcAft>
              <a:buClr>
                <a:schemeClr val="accent3"/>
              </a:buClr>
              <a:buSzPct val="95000"/>
              <a:buFont typeface="Wingdings 2"/>
              <a:buNone/>
              <a:tabLst/>
              <a:defRPr/>
            </a:pPr>
            <a:r>
              <a:rPr kumimoji="0" lang="en-GB" sz="2600" b="0" i="0" u="none" strike="noStrike" kern="1200" cap="none" spc="0" normalizeH="0" baseline="0" noProof="0" dirty="0" smtClean="0">
                <a:ln>
                  <a:noFill/>
                </a:ln>
                <a:solidFill>
                  <a:schemeClr val="tx1"/>
                </a:solidFill>
                <a:effectLst/>
                <a:uLnTx/>
                <a:uFillTx/>
                <a:latin typeface="+mj-lt"/>
                <a:ea typeface="+mn-ea"/>
                <a:cs typeface="+mn-cs"/>
              </a:rPr>
              <a:t>Unemployment</a:t>
            </a:r>
            <a:endParaRPr kumimoji="0" lang="en-GB" sz="2600" b="0" i="0" u="none" strike="noStrike" kern="1200" cap="none" spc="0" normalizeH="0" baseline="0" noProof="0" dirty="0">
              <a:ln>
                <a:noFill/>
              </a:ln>
              <a:solidFill>
                <a:schemeClr val="tx1"/>
              </a:solidFill>
              <a:effectLst/>
              <a:uLnTx/>
              <a:uFillTx/>
              <a:latin typeface="+mj-lt"/>
              <a:ea typeface="+mn-ea"/>
              <a:cs typeface="+mn-cs"/>
            </a:endParaRPr>
          </a:p>
        </p:txBody>
      </p:sp>
      <p:sp>
        <p:nvSpPr>
          <p:cNvPr id="5" name="Content Placeholder 2"/>
          <p:cNvSpPr txBox="1">
            <a:spLocks/>
          </p:cNvSpPr>
          <p:nvPr/>
        </p:nvSpPr>
        <p:spPr>
          <a:xfrm>
            <a:off x="5965304" y="4293096"/>
            <a:ext cx="3178696" cy="773440"/>
          </a:xfrm>
          <a:prstGeom prst="rect">
            <a:avLst/>
          </a:prstGeom>
        </p:spPr>
        <p:txBody>
          <a:bodyPr vert="horz">
            <a:normAutofit fontScale="92500" lnSpcReduction="10000"/>
          </a:bodyPr>
          <a:lstStyle/>
          <a:p>
            <a:pPr marL="0" marR="0" lvl="0" indent="0" algn="ctr" defTabSz="914400" rtl="0" eaLnBrk="1" fontAlgn="auto" latinLnBrk="0" hangingPunct="1">
              <a:lnSpc>
                <a:spcPct val="100000"/>
              </a:lnSpc>
              <a:spcBef>
                <a:spcPct val="20000"/>
              </a:spcBef>
              <a:spcAft>
                <a:spcPts val="0"/>
              </a:spcAft>
              <a:buClr>
                <a:schemeClr val="accent3"/>
              </a:buClr>
              <a:buSzPct val="95000"/>
              <a:buFont typeface="Wingdings 2"/>
              <a:buNone/>
              <a:tabLst/>
              <a:defRPr/>
            </a:pPr>
            <a:r>
              <a:rPr kumimoji="0" lang="en-GB" sz="2600" b="0" i="0" u="none" strike="noStrike" kern="1200" cap="none" spc="0" normalizeH="0" baseline="0" noProof="0" dirty="0" smtClean="0">
                <a:ln>
                  <a:noFill/>
                </a:ln>
                <a:solidFill>
                  <a:schemeClr val="tx1"/>
                </a:solidFill>
                <a:effectLst/>
                <a:uLnTx/>
                <a:uFillTx/>
                <a:latin typeface="+mj-lt"/>
                <a:ea typeface="+mn-ea"/>
                <a:cs typeface="+mn-cs"/>
              </a:rPr>
              <a:t>Banks and businesses closed</a:t>
            </a:r>
            <a:r>
              <a:rPr kumimoji="0" lang="en-GB" sz="2600" b="0" i="0" u="none" strike="noStrike" kern="1200" cap="none" spc="0" normalizeH="0" noProof="0" dirty="0" smtClean="0">
                <a:ln>
                  <a:noFill/>
                </a:ln>
                <a:solidFill>
                  <a:schemeClr val="tx1"/>
                </a:solidFill>
                <a:effectLst/>
                <a:uLnTx/>
                <a:uFillTx/>
                <a:latin typeface="+mj-lt"/>
                <a:ea typeface="+mn-ea"/>
                <a:cs typeface="+mn-cs"/>
              </a:rPr>
              <a:t>.</a:t>
            </a:r>
            <a:endParaRPr kumimoji="0" lang="en-GB" sz="2600" b="0" i="0" u="none" strike="noStrike" kern="1200" cap="none" spc="0" normalizeH="0" baseline="0" noProof="0" dirty="0">
              <a:ln>
                <a:noFill/>
              </a:ln>
              <a:solidFill>
                <a:schemeClr val="tx1"/>
              </a:solidFill>
              <a:effectLst/>
              <a:uLnTx/>
              <a:uFillTx/>
              <a:latin typeface="+mj-lt"/>
              <a:ea typeface="+mn-ea"/>
              <a:cs typeface="+mn-cs"/>
            </a:endParaRPr>
          </a:p>
        </p:txBody>
      </p:sp>
      <p:sp>
        <p:nvSpPr>
          <p:cNvPr id="6" name="Content Placeholder 2"/>
          <p:cNvSpPr txBox="1">
            <a:spLocks/>
          </p:cNvSpPr>
          <p:nvPr/>
        </p:nvSpPr>
        <p:spPr>
          <a:xfrm>
            <a:off x="6047656" y="2420888"/>
            <a:ext cx="3096344" cy="1224136"/>
          </a:xfrm>
          <a:prstGeom prst="rect">
            <a:avLst/>
          </a:prstGeom>
        </p:spPr>
        <p:txBody>
          <a:bodyPr vert="horz">
            <a:normAutofit lnSpcReduction="10000"/>
          </a:bodyPr>
          <a:lstStyle/>
          <a:p>
            <a:pPr marL="0" marR="0" lvl="0" indent="0" algn="ctr" defTabSz="914400" rtl="0" eaLnBrk="1" fontAlgn="auto" latinLnBrk="0" hangingPunct="1">
              <a:lnSpc>
                <a:spcPct val="100000"/>
              </a:lnSpc>
              <a:spcBef>
                <a:spcPct val="20000"/>
              </a:spcBef>
              <a:spcAft>
                <a:spcPts val="0"/>
              </a:spcAft>
              <a:buClr>
                <a:schemeClr val="accent3"/>
              </a:buClr>
              <a:buSzPct val="95000"/>
              <a:buFont typeface="Wingdings 2"/>
              <a:buNone/>
              <a:tabLst/>
              <a:defRPr/>
            </a:pPr>
            <a:r>
              <a:rPr kumimoji="0" lang="en-GB" sz="2600" b="0" i="0" u="none" strike="noStrike" kern="1200" cap="none" spc="0" normalizeH="0" baseline="0" noProof="0" dirty="0" smtClean="0">
                <a:ln>
                  <a:noFill/>
                </a:ln>
                <a:solidFill>
                  <a:schemeClr val="tx1"/>
                </a:solidFill>
                <a:effectLst/>
                <a:uLnTx/>
                <a:uFillTx/>
                <a:latin typeface="+mj-lt"/>
                <a:ea typeface="+mn-ea"/>
                <a:cs typeface="+mn-cs"/>
              </a:rPr>
              <a:t>Failure of Rugged Individualism</a:t>
            </a:r>
            <a:r>
              <a:rPr kumimoji="0" lang="en-GB" sz="2600" b="0" i="0" u="none" strike="noStrike" kern="1200" cap="none" spc="0" normalizeH="0" noProof="0" dirty="0" smtClean="0">
                <a:ln>
                  <a:noFill/>
                </a:ln>
                <a:solidFill>
                  <a:schemeClr val="tx1"/>
                </a:solidFill>
                <a:effectLst/>
                <a:uLnTx/>
                <a:uFillTx/>
                <a:latin typeface="+mj-lt"/>
                <a:ea typeface="+mn-ea"/>
                <a:cs typeface="+mn-cs"/>
              </a:rPr>
              <a:t> and Laissez Faire</a:t>
            </a:r>
            <a:endParaRPr kumimoji="0" lang="en-GB" sz="2600" b="0" i="0" u="none" strike="noStrike" kern="1200" cap="none" spc="0" normalizeH="0" baseline="0" noProof="0" dirty="0">
              <a:ln>
                <a:noFill/>
              </a:ln>
              <a:solidFill>
                <a:schemeClr val="tx1"/>
              </a:solidFill>
              <a:effectLst/>
              <a:uLnTx/>
              <a:uFillTx/>
              <a:latin typeface="+mj-lt"/>
              <a:ea typeface="+mn-ea"/>
              <a:cs typeface="+mn-cs"/>
            </a:endParaRPr>
          </a:p>
        </p:txBody>
      </p:sp>
      <p:pic>
        <p:nvPicPr>
          <p:cNvPr id="7" name="Picture 2" descr="http://depts.washington.edu/depress/images/hoovervilles/KingCo90.2.3167.jpg">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23528" y="2169394"/>
            <a:ext cx="3096344" cy="2345481"/>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7" descr="_40483845_queue_203"/>
          <p:cNvPicPr>
            <a:picLocks noChangeAspect="1" noChangeArrowheads="1"/>
          </p:cNvPicPr>
          <p:nvPr/>
        </p:nvPicPr>
        <p:blipFill>
          <a:blip r:embed="rId4" cstate="print"/>
          <a:srcRect/>
          <a:stretch>
            <a:fillRect/>
          </a:stretch>
        </p:blipFill>
        <p:spPr bwMode="auto">
          <a:xfrm>
            <a:off x="3707904" y="1988840"/>
            <a:ext cx="2320925" cy="3429000"/>
          </a:xfrm>
          <a:prstGeom prst="rect">
            <a:avLst/>
          </a:prstGeom>
          <a:noFill/>
          <a:ln w="9525">
            <a:noFill/>
            <a:miter lim="800000"/>
            <a:headEnd/>
            <a:tailEnd/>
          </a:ln>
        </p:spPr>
      </p:pic>
    </p:spTree>
  </p:cSld>
  <p:clrMapOvr>
    <a:masterClrMapping/>
  </p:clrMapOvr>
  <p:transition spd="slow">
    <p:dissolv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GB" sz="4000" b="1" dirty="0" smtClean="0"/>
              <a:t>Who were the Bonus Army?</a:t>
            </a:r>
            <a:endParaRPr lang="en-GB" sz="4000" b="1" dirty="0"/>
          </a:p>
        </p:txBody>
      </p:sp>
      <p:sp>
        <p:nvSpPr>
          <p:cNvPr id="3" name="Content Placeholder 2"/>
          <p:cNvSpPr>
            <a:spLocks noGrp="1"/>
          </p:cNvSpPr>
          <p:nvPr>
            <p:ph idx="1"/>
          </p:nvPr>
        </p:nvSpPr>
        <p:spPr>
          <a:xfrm>
            <a:off x="179512" y="4437112"/>
            <a:ext cx="3888432" cy="1296144"/>
          </a:xfrm>
        </p:spPr>
        <p:txBody>
          <a:bodyPr>
            <a:normAutofit fontScale="77500" lnSpcReduction="20000"/>
          </a:bodyPr>
          <a:lstStyle/>
          <a:p>
            <a:pPr marL="0" indent="0" algn="ctr">
              <a:buNone/>
            </a:pPr>
            <a:r>
              <a:rPr lang="en-GB" dirty="0" smtClean="0">
                <a:latin typeface="+mj-lt"/>
              </a:rPr>
              <a:t>Because of the Depression, these veterans wanted their war bonus early and organised a campaign to get their war bonus early.</a:t>
            </a:r>
            <a:endParaRPr lang="en-GB" dirty="0">
              <a:latin typeface="+mj-lt"/>
            </a:endParaRPr>
          </a:p>
        </p:txBody>
      </p:sp>
      <p:sp>
        <p:nvSpPr>
          <p:cNvPr id="4" name="Content Placeholder 2"/>
          <p:cNvSpPr txBox="1">
            <a:spLocks/>
          </p:cNvSpPr>
          <p:nvPr/>
        </p:nvSpPr>
        <p:spPr>
          <a:xfrm>
            <a:off x="323528" y="2420888"/>
            <a:ext cx="3672408" cy="1368152"/>
          </a:xfrm>
          <a:prstGeom prst="rect">
            <a:avLst/>
          </a:prstGeom>
        </p:spPr>
        <p:txBody>
          <a:bodyPr vert="horz">
            <a:normAutofit fontScale="77500" lnSpcReduction="20000"/>
          </a:bodyPr>
          <a:lstStyle/>
          <a:p>
            <a:pPr marL="0" marR="0" lvl="0" indent="0" algn="ctr" defTabSz="914400" rtl="0" eaLnBrk="1" fontAlgn="auto" latinLnBrk="0" hangingPunct="1">
              <a:lnSpc>
                <a:spcPct val="100000"/>
              </a:lnSpc>
              <a:spcBef>
                <a:spcPct val="20000"/>
              </a:spcBef>
              <a:spcAft>
                <a:spcPts val="0"/>
              </a:spcAft>
              <a:buClr>
                <a:schemeClr val="accent3"/>
              </a:buClr>
              <a:buSzPct val="95000"/>
              <a:buFont typeface="Wingdings 2"/>
              <a:buNone/>
              <a:tabLst/>
              <a:defRPr/>
            </a:pPr>
            <a:r>
              <a:rPr kumimoji="0" lang="en-GB" sz="2600" b="0" i="0" u="none" strike="noStrike" kern="1200" cap="none" spc="0" normalizeH="0" baseline="0" noProof="0" dirty="0" smtClean="0">
                <a:ln>
                  <a:noFill/>
                </a:ln>
                <a:solidFill>
                  <a:schemeClr val="tx1"/>
                </a:solidFill>
                <a:effectLst/>
                <a:uLnTx/>
                <a:uFillTx/>
                <a:latin typeface="+mj-lt"/>
                <a:ea typeface="+mn-ea"/>
                <a:cs typeface="+mn-cs"/>
              </a:rPr>
              <a:t>The Bonus Army</a:t>
            </a:r>
            <a:r>
              <a:rPr kumimoji="0" lang="en-GB" sz="2600" b="0" i="0" u="none" strike="noStrike" kern="1200" cap="none" spc="0" normalizeH="0" noProof="0" dirty="0" smtClean="0">
                <a:ln>
                  <a:noFill/>
                </a:ln>
                <a:solidFill>
                  <a:schemeClr val="tx1"/>
                </a:solidFill>
                <a:effectLst/>
                <a:uLnTx/>
                <a:uFillTx/>
                <a:latin typeface="+mj-lt"/>
                <a:ea typeface="+mn-ea"/>
                <a:cs typeface="+mn-cs"/>
              </a:rPr>
              <a:t> was ex-army veterans who fought in the First World War who were due pensions in 1945. These pensions were called war bonuses.</a:t>
            </a:r>
            <a:endParaRPr kumimoji="0" lang="en-GB" sz="2600" b="0" i="0" u="none" strike="noStrike" kern="1200" cap="none" spc="0" normalizeH="0" baseline="0" noProof="0" dirty="0">
              <a:ln>
                <a:noFill/>
              </a:ln>
              <a:solidFill>
                <a:schemeClr val="tx1"/>
              </a:solidFill>
              <a:effectLst/>
              <a:uLnTx/>
              <a:uFillTx/>
              <a:latin typeface="+mj-lt"/>
              <a:ea typeface="+mn-ea"/>
              <a:cs typeface="+mn-cs"/>
            </a:endParaRPr>
          </a:p>
        </p:txBody>
      </p:sp>
      <p:pic>
        <p:nvPicPr>
          <p:cNvPr id="6146" name="Picture 2" descr="https://encrypted-tbn1.gstatic.com/images?q=tbn:ANd9GcQjU4yl04G8JzWpdGVWW8_VlTKofkkmRTJfKmCdj05r_lUIuF7-"/>
          <p:cNvPicPr>
            <a:picLocks noChangeAspect="1" noChangeArrowheads="1"/>
          </p:cNvPicPr>
          <p:nvPr/>
        </p:nvPicPr>
        <p:blipFill>
          <a:blip r:embed="rId2" cstate="print"/>
          <a:srcRect/>
          <a:stretch>
            <a:fillRect/>
          </a:stretch>
        </p:blipFill>
        <p:spPr bwMode="auto">
          <a:xfrm>
            <a:off x="4139952" y="2348880"/>
            <a:ext cx="4427984" cy="3572407"/>
          </a:xfrm>
          <a:prstGeom prst="rect">
            <a:avLst/>
          </a:prstGeom>
          <a:noFill/>
        </p:spPr>
      </p:pic>
    </p:spTree>
  </p:cSld>
  <p:clrMapOvr>
    <a:masterClrMapping/>
  </p:clrMapOvr>
  <p:transition spd="slow">
    <p:dissolv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GB" sz="4000" b="1" dirty="0" smtClean="0"/>
              <a:t>How did the Bonus Army campaign?</a:t>
            </a:r>
            <a:endParaRPr lang="en-GB" sz="4000" b="1" dirty="0"/>
          </a:p>
        </p:txBody>
      </p:sp>
      <p:sp>
        <p:nvSpPr>
          <p:cNvPr id="3" name="Content Placeholder 2"/>
          <p:cNvSpPr>
            <a:spLocks noGrp="1"/>
          </p:cNvSpPr>
          <p:nvPr>
            <p:ph idx="1"/>
          </p:nvPr>
        </p:nvSpPr>
        <p:spPr>
          <a:xfrm>
            <a:off x="251520" y="3501008"/>
            <a:ext cx="4032448" cy="1368152"/>
          </a:xfrm>
        </p:spPr>
        <p:txBody>
          <a:bodyPr>
            <a:normAutofit fontScale="77500" lnSpcReduction="20000"/>
          </a:bodyPr>
          <a:lstStyle/>
          <a:p>
            <a:pPr marL="0" indent="0" algn="ctr">
              <a:buNone/>
            </a:pPr>
            <a:r>
              <a:rPr lang="en-GB" dirty="0" smtClean="0">
                <a:latin typeface="+mj-lt"/>
              </a:rPr>
              <a:t>This shanty town housed around 40,000 men, women and children. But Congress refused to pay the war bonus. It would have cost them $2.3 billion and this was too much.</a:t>
            </a:r>
            <a:endParaRPr lang="en-GB" dirty="0">
              <a:latin typeface="+mj-lt"/>
            </a:endParaRPr>
          </a:p>
        </p:txBody>
      </p:sp>
      <p:sp>
        <p:nvSpPr>
          <p:cNvPr id="4" name="Content Placeholder 2"/>
          <p:cNvSpPr txBox="1">
            <a:spLocks/>
          </p:cNvSpPr>
          <p:nvPr/>
        </p:nvSpPr>
        <p:spPr>
          <a:xfrm>
            <a:off x="395536" y="1916832"/>
            <a:ext cx="3672408" cy="1368152"/>
          </a:xfrm>
          <a:prstGeom prst="rect">
            <a:avLst/>
          </a:prstGeom>
        </p:spPr>
        <p:txBody>
          <a:bodyPr vert="horz">
            <a:normAutofit fontScale="77500" lnSpcReduction="20000"/>
          </a:bodyPr>
          <a:lstStyle/>
          <a:p>
            <a:pPr marL="0" marR="0" lvl="0" indent="0" algn="ctr" defTabSz="914400" rtl="0" eaLnBrk="1" fontAlgn="auto" latinLnBrk="0" hangingPunct="1">
              <a:lnSpc>
                <a:spcPct val="100000"/>
              </a:lnSpc>
              <a:spcBef>
                <a:spcPct val="20000"/>
              </a:spcBef>
              <a:spcAft>
                <a:spcPts val="0"/>
              </a:spcAft>
              <a:buClr>
                <a:schemeClr val="accent3"/>
              </a:buClr>
              <a:buSzPct val="95000"/>
              <a:buFont typeface="Wingdings 2"/>
              <a:buNone/>
              <a:tabLst/>
              <a:defRPr/>
            </a:pPr>
            <a:r>
              <a:rPr kumimoji="0" lang="en-GB" sz="2600" b="0" i="0" u="none" strike="noStrike" kern="1200" cap="none" spc="0" normalizeH="0" baseline="0" noProof="0" dirty="0" smtClean="0">
                <a:ln>
                  <a:noFill/>
                </a:ln>
                <a:solidFill>
                  <a:schemeClr val="tx1"/>
                </a:solidFill>
                <a:effectLst/>
                <a:uLnTx/>
                <a:uFillTx/>
                <a:latin typeface="+mj-lt"/>
                <a:ea typeface="+mn-ea"/>
                <a:cs typeface="+mn-cs"/>
              </a:rPr>
              <a:t>The Bonus Army</a:t>
            </a:r>
            <a:r>
              <a:rPr kumimoji="0" lang="en-GB" sz="2600" b="0" i="0" u="none" strike="noStrike" kern="1200" cap="none" spc="0" normalizeH="0" noProof="0" dirty="0" smtClean="0">
                <a:ln>
                  <a:noFill/>
                </a:ln>
                <a:solidFill>
                  <a:schemeClr val="tx1"/>
                </a:solidFill>
                <a:effectLst/>
                <a:uLnTx/>
                <a:uFillTx/>
                <a:latin typeface="+mj-lt"/>
                <a:ea typeface="+mn-ea"/>
                <a:cs typeface="+mn-cs"/>
              </a:rPr>
              <a:t> and their families marched on Washington DC and built a shanty town </a:t>
            </a:r>
            <a:r>
              <a:rPr kumimoji="0" lang="en-GB" sz="2600" b="0" i="0" u="none" strike="noStrike" kern="1200" cap="none" spc="0" normalizeH="0" noProof="0" dirty="0" err="1" smtClean="0">
                <a:ln>
                  <a:noFill/>
                </a:ln>
                <a:solidFill>
                  <a:schemeClr val="tx1"/>
                </a:solidFill>
                <a:effectLst/>
                <a:uLnTx/>
                <a:uFillTx/>
                <a:latin typeface="+mj-lt"/>
                <a:ea typeface="+mn-ea"/>
                <a:cs typeface="+mn-cs"/>
              </a:rPr>
              <a:t>ar</a:t>
            </a:r>
            <a:r>
              <a:rPr kumimoji="0" lang="en-GB" sz="2600" b="0" i="0" u="none" strike="noStrike" kern="1200" cap="none" spc="0" normalizeH="0" noProof="0" dirty="0" smtClean="0">
                <a:ln>
                  <a:noFill/>
                </a:ln>
                <a:solidFill>
                  <a:schemeClr val="tx1"/>
                </a:solidFill>
                <a:effectLst/>
                <a:uLnTx/>
                <a:uFillTx/>
                <a:latin typeface="+mj-lt"/>
                <a:ea typeface="+mn-ea"/>
                <a:cs typeface="+mn-cs"/>
              </a:rPr>
              <a:t> Anacostia Flats just outside the city.</a:t>
            </a:r>
            <a:endParaRPr kumimoji="0" lang="en-GB" sz="2600" b="0" i="0" u="none" strike="noStrike" kern="1200" cap="none" spc="0" normalizeH="0" baseline="0" noProof="0" dirty="0">
              <a:ln>
                <a:noFill/>
              </a:ln>
              <a:solidFill>
                <a:schemeClr val="tx1"/>
              </a:solidFill>
              <a:effectLst/>
              <a:uLnTx/>
              <a:uFillTx/>
              <a:latin typeface="+mj-lt"/>
              <a:ea typeface="+mn-ea"/>
              <a:cs typeface="+mn-cs"/>
            </a:endParaRPr>
          </a:p>
        </p:txBody>
      </p:sp>
      <p:sp>
        <p:nvSpPr>
          <p:cNvPr id="5" name="Content Placeholder 2"/>
          <p:cNvSpPr txBox="1">
            <a:spLocks/>
          </p:cNvSpPr>
          <p:nvPr/>
        </p:nvSpPr>
        <p:spPr>
          <a:xfrm>
            <a:off x="251520" y="5013176"/>
            <a:ext cx="4032448" cy="1368152"/>
          </a:xfrm>
          <a:prstGeom prst="rect">
            <a:avLst/>
          </a:prstGeom>
        </p:spPr>
        <p:txBody>
          <a:bodyPr vert="horz">
            <a:normAutofit fontScale="77500" lnSpcReduction="20000"/>
          </a:bodyPr>
          <a:lstStyle/>
          <a:p>
            <a:pPr marL="0" marR="0" lvl="0" indent="0" algn="ctr" defTabSz="914400" rtl="0" eaLnBrk="1" fontAlgn="auto" latinLnBrk="0" hangingPunct="1">
              <a:lnSpc>
                <a:spcPct val="100000"/>
              </a:lnSpc>
              <a:spcBef>
                <a:spcPct val="20000"/>
              </a:spcBef>
              <a:spcAft>
                <a:spcPts val="0"/>
              </a:spcAft>
              <a:buClr>
                <a:schemeClr val="accent3"/>
              </a:buClr>
              <a:buSzPct val="95000"/>
              <a:buFont typeface="Wingdings 2"/>
              <a:buNone/>
              <a:tabLst/>
              <a:defRPr/>
            </a:pPr>
            <a:r>
              <a:rPr kumimoji="0" lang="en-GB" sz="2600" b="0" i="0" u="none" strike="noStrike" kern="1200" cap="none" spc="0" normalizeH="0" baseline="0" noProof="0" dirty="0" smtClean="0">
                <a:ln>
                  <a:noFill/>
                </a:ln>
                <a:solidFill>
                  <a:schemeClr val="tx1"/>
                </a:solidFill>
                <a:effectLst/>
                <a:uLnTx/>
                <a:uFillTx/>
                <a:latin typeface="+mj-lt"/>
                <a:ea typeface="+mn-ea"/>
                <a:cs typeface="+mn-cs"/>
              </a:rPr>
              <a:t>To blacken the</a:t>
            </a:r>
            <a:r>
              <a:rPr kumimoji="0" lang="en-GB" sz="2600" b="0" i="0" u="none" strike="noStrike" kern="1200" cap="none" spc="0" normalizeH="0" noProof="0" dirty="0" smtClean="0">
                <a:ln>
                  <a:noFill/>
                </a:ln>
                <a:solidFill>
                  <a:schemeClr val="tx1"/>
                </a:solidFill>
                <a:effectLst/>
                <a:uLnTx/>
                <a:uFillTx/>
                <a:latin typeface="+mj-lt"/>
                <a:ea typeface="+mn-ea"/>
                <a:cs typeface="+mn-cs"/>
              </a:rPr>
              <a:t> Bonus Army’s name, Congress accused the Bonus Army of being led by Communists. This was unfair and inaccurate.</a:t>
            </a:r>
            <a:endParaRPr kumimoji="0" lang="en-GB" sz="2600" b="0" i="0" u="none" strike="noStrike" kern="1200" cap="none" spc="0" normalizeH="0" baseline="0" noProof="0" dirty="0">
              <a:ln>
                <a:noFill/>
              </a:ln>
              <a:solidFill>
                <a:schemeClr val="tx1"/>
              </a:solidFill>
              <a:effectLst/>
              <a:uLnTx/>
              <a:uFillTx/>
              <a:latin typeface="+mj-lt"/>
              <a:ea typeface="+mn-ea"/>
              <a:cs typeface="+mn-cs"/>
            </a:endParaRPr>
          </a:p>
        </p:txBody>
      </p:sp>
      <p:pic>
        <p:nvPicPr>
          <p:cNvPr id="5122" name="Picture 2" descr="http://upload.wikimedia.org/wikipedia/commons/thumb/4/43/Bonus_army_on_Capitol_lawn_cph.3a00515.jpg/220px-Bonus_army_on_Capitol_lawn_cph.3a00515.jpg"/>
          <p:cNvPicPr>
            <a:picLocks noChangeAspect="1" noChangeArrowheads="1"/>
          </p:cNvPicPr>
          <p:nvPr/>
        </p:nvPicPr>
        <p:blipFill>
          <a:blip r:embed="rId2" cstate="print"/>
          <a:srcRect/>
          <a:stretch>
            <a:fillRect/>
          </a:stretch>
        </p:blipFill>
        <p:spPr bwMode="auto">
          <a:xfrm>
            <a:off x="4932040" y="2348880"/>
            <a:ext cx="2823034" cy="3644280"/>
          </a:xfrm>
          <a:prstGeom prst="rect">
            <a:avLst/>
          </a:prstGeom>
          <a:noFill/>
        </p:spPr>
      </p:pic>
    </p:spTree>
  </p:cSld>
  <p:clrMapOvr>
    <a:masterClrMapping/>
  </p:clrMapOvr>
  <p:transition spd="slow">
    <p:dissolv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GB" sz="4000" b="1" dirty="0" smtClean="0"/>
              <a:t>How did the government deal with the Bonus Army?</a:t>
            </a:r>
            <a:endParaRPr lang="en-GB" sz="4000" b="1" dirty="0"/>
          </a:p>
        </p:txBody>
      </p:sp>
      <p:sp>
        <p:nvSpPr>
          <p:cNvPr id="3" name="Content Placeholder 2"/>
          <p:cNvSpPr>
            <a:spLocks noGrp="1"/>
          </p:cNvSpPr>
          <p:nvPr>
            <p:ph idx="1"/>
          </p:nvPr>
        </p:nvSpPr>
        <p:spPr>
          <a:xfrm>
            <a:off x="107504" y="3140968"/>
            <a:ext cx="4176464" cy="1584176"/>
          </a:xfrm>
        </p:spPr>
        <p:txBody>
          <a:bodyPr>
            <a:normAutofit fontScale="77500" lnSpcReduction="20000"/>
          </a:bodyPr>
          <a:lstStyle/>
          <a:p>
            <a:pPr marL="0" indent="0" algn="ctr">
              <a:buNone/>
            </a:pPr>
            <a:r>
              <a:rPr lang="en-GB" dirty="0" smtClean="0">
                <a:latin typeface="+mj-lt"/>
              </a:rPr>
              <a:t>Hoover called in the army, who forcibly removed the Bonus Army in what was called the Battle of Anacostia Flats. Over a hundred of the Bonus Army were wounded with two killed, including a baby.</a:t>
            </a:r>
            <a:endParaRPr lang="en-GB" dirty="0">
              <a:latin typeface="+mj-lt"/>
            </a:endParaRPr>
          </a:p>
        </p:txBody>
      </p:sp>
      <p:sp>
        <p:nvSpPr>
          <p:cNvPr id="4" name="Content Placeholder 2"/>
          <p:cNvSpPr txBox="1">
            <a:spLocks/>
          </p:cNvSpPr>
          <p:nvPr/>
        </p:nvSpPr>
        <p:spPr>
          <a:xfrm>
            <a:off x="395536" y="1916832"/>
            <a:ext cx="3672408" cy="1368152"/>
          </a:xfrm>
          <a:prstGeom prst="rect">
            <a:avLst/>
          </a:prstGeom>
        </p:spPr>
        <p:txBody>
          <a:bodyPr vert="horz">
            <a:normAutofit fontScale="77500" lnSpcReduction="20000"/>
          </a:bodyPr>
          <a:lstStyle/>
          <a:p>
            <a:pPr marL="0" marR="0" lvl="0" indent="0" algn="ctr" defTabSz="914400" rtl="0" eaLnBrk="1" fontAlgn="auto" latinLnBrk="0" hangingPunct="1">
              <a:lnSpc>
                <a:spcPct val="100000"/>
              </a:lnSpc>
              <a:spcBef>
                <a:spcPct val="20000"/>
              </a:spcBef>
              <a:spcAft>
                <a:spcPts val="0"/>
              </a:spcAft>
              <a:buClr>
                <a:schemeClr val="accent3"/>
              </a:buClr>
              <a:buSzPct val="95000"/>
              <a:buFont typeface="Wingdings 2"/>
              <a:buNone/>
              <a:tabLst/>
              <a:defRPr/>
            </a:pPr>
            <a:r>
              <a:rPr kumimoji="0" lang="en-GB" sz="2600" b="0" i="0" u="none" strike="noStrike" kern="1200" cap="none" spc="0" normalizeH="0" baseline="0" noProof="0" dirty="0" smtClean="0">
                <a:ln>
                  <a:noFill/>
                </a:ln>
                <a:solidFill>
                  <a:schemeClr val="tx1"/>
                </a:solidFill>
                <a:effectLst/>
                <a:uLnTx/>
                <a:uFillTx/>
                <a:latin typeface="+mj-lt"/>
                <a:ea typeface="+mn-ea"/>
                <a:cs typeface="+mn-cs"/>
              </a:rPr>
              <a:t>Initially, the government</a:t>
            </a:r>
            <a:r>
              <a:rPr kumimoji="0" lang="en-GB" sz="2600" b="0" i="0" u="none" strike="noStrike" kern="1200" cap="none" spc="0" normalizeH="0" noProof="0" dirty="0" smtClean="0">
                <a:ln>
                  <a:noFill/>
                </a:ln>
                <a:solidFill>
                  <a:schemeClr val="tx1"/>
                </a:solidFill>
                <a:effectLst/>
                <a:uLnTx/>
                <a:uFillTx/>
                <a:latin typeface="+mj-lt"/>
                <a:ea typeface="+mn-ea"/>
                <a:cs typeface="+mn-cs"/>
              </a:rPr>
              <a:t> offered the Bonus Army money for transport home. </a:t>
            </a:r>
            <a:r>
              <a:rPr lang="en-GB" sz="2600" dirty="0" smtClean="0">
                <a:latin typeface="+mj-lt"/>
              </a:rPr>
              <a:t>5,000 refused to move and continued to protest.</a:t>
            </a:r>
            <a:endParaRPr kumimoji="0" lang="en-GB" sz="2600" b="0" i="0" u="none" strike="noStrike" kern="1200" cap="none" spc="0" normalizeH="0" baseline="0" noProof="0" dirty="0">
              <a:ln>
                <a:noFill/>
              </a:ln>
              <a:solidFill>
                <a:schemeClr val="tx1"/>
              </a:solidFill>
              <a:effectLst/>
              <a:uLnTx/>
              <a:uFillTx/>
              <a:latin typeface="+mj-lt"/>
              <a:ea typeface="+mn-ea"/>
              <a:cs typeface="+mn-cs"/>
            </a:endParaRPr>
          </a:p>
        </p:txBody>
      </p:sp>
      <p:sp>
        <p:nvSpPr>
          <p:cNvPr id="5" name="Content Placeholder 2"/>
          <p:cNvSpPr txBox="1">
            <a:spLocks/>
          </p:cNvSpPr>
          <p:nvPr/>
        </p:nvSpPr>
        <p:spPr>
          <a:xfrm>
            <a:off x="251520" y="5013176"/>
            <a:ext cx="4032448" cy="1368152"/>
          </a:xfrm>
          <a:prstGeom prst="rect">
            <a:avLst/>
          </a:prstGeom>
        </p:spPr>
        <p:txBody>
          <a:bodyPr vert="horz">
            <a:normAutofit fontScale="77500" lnSpcReduction="20000"/>
          </a:bodyPr>
          <a:lstStyle/>
          <a:p>
            <a:pPr marL="0" marR="0" lvl="0" indent="0" algn="ctr" defTabSz="914400" rtl="0" eaLnBrk="1" fontAlgn="auto" latinLnBrk="0" hangingPunct="1">
              <a:lnSpc>
                <a:spcPct val="100000"/>
              </a:lnSpc>
              <a:spcBef>
                <a:spcPct val="20000"/>
              </a:spcBef>
              <a:spcAft>
                <a:spcPts val="0"/>
              </a:spcAft>
              <a:buClr>
                <a:schemeClr val="accent3"/>
              </a:buClr>
              <a:buSzPct val="95000"/>
              <a:buFont typeface="Wingdings 2"/>
              <a:buNone/>
              <a:tabLst/>
              <a:defRPr/>
            </a:pPr>
            <a:r>
              <a:rPr kumimoji="0" lang="en-GB" sz="2600" b="0" i="0" u="none" strike="noStrike" kern="1200" cap="none" spc="0" normalizeH="0" baseline="0" noProof="0" dirty="0" smtClean="0">
                <a:ln>
                  <a:noFill/>
                </a:ln>
                <a:solidFill>
                  <a:schemeClr val="tx1"/>
                </a:solidFill>
                <a:effectLst/>
                <a:uLnTx/>
                <a:uFillTx/>
                <a:latin typeface="+mj-lt"/>
                <a:ea typeface="+mn-ea"/>
                <a:cs typeface="+mn-cs"/>
              </a:rPr>
              <a:t>The</a:t>
            </a:r>
            <a:r>
              <a:rPr kumimoji="0" lang="en-GB" sz="2600" b="0" i="0" u="none" strike="noStrike" kern="1200" cap="none" spc="0" normalizeH="0" noProof="0" dirty="0" smtClean="0">
                <a:ln>
                  <a:noFill/>
                </a:ln>
                <a:solidFill>
                  <a:schemeClr val="tx1"/>
                </a:solidFill>
                <a:effectLst/>
                <a:uLnTx/>
                <a:uFillTx/>
                <a:latin typeface="+mj-lt"/>
                <a:ea typeface="+mn-ea"/>
                <a:cs typeface="+mn-cs"/>
              </a:rPr>
              <a:t> Bonus Army incident made Hoover look cruel and </a:t>
            </a:r>
            <a:r>
              <a:rPr lang="en-GB" sz="2600" dirty="0" smtClean="0">
                <a:latin typeface="+mj-lt"/>
              </a:rPr>
              <a:t>heavy-handed and many feared that the USA was on the verge of a revolution and social breakdown.</a:t>
            </a:r>
            <a:endParaRPr kumimoji="0" lang="en-GB" sz="2600" b="0" i="0" u="none" strike="noStrike" kern="1200" cap="none" spc="0" normalizeH="0" baseline="0" noProof="0" dirty="0">
              <a:ln>
                <a:noFill/>
              </a:ln>
              <a:solidFill>
                <a:schemeClr val="tx1"/>
              </a:solidFill>
              <a:effectLst/>
              <a:uLnTx/>
              <a:uFillTx/>
              <a:latin typeface="+mj-lt"/>
              <a:ea typeface="+mn-ea"/>
              <a:cs typeface="+mn-cs"/>
            </a:endParaRPr>
          </a:p>
        </p:txBody>
      </p:sp>
      <p:pic>
        <p:nvPicPr>
          <p:cNvPr id="4098" name="Picture 2" descr="https://encrypted-tbn2.gstatic.com/images?q=tbn:ANd9GcQ1kzVIU_cx8lo1i6RI5_Uq8C5hjo4xOeMbhHd7D8ytAFFokiPlAA"/>
          <p:cNvPicPr>
            <a:picLocks noChangeAspect="1" noChangeArrowheads="1"/>
          </p:cNvPicPr>
          <p:nvPr/>
        </p:nvPicPr>
        <p:blipFill>
          <a:blip r:embed="rId2" cstate="print"/>
          <a:srcRect/>
          <a:stretch>
            <a:fillRect/>
          </a:stretch>
        </p:blipFill>
        <p:spPr bwMode="auto">
          <a:xfrm>
            <a:off x="4283968" y="2420888"/>
            <a:ext cx="4695825" cy="3048001"/>
          </a:xfrm>
          <a:prstGeom prst="rect">
            <a:avLst/>
          </a:prstGeom>
          <a:noFill/>
        </p:spPr>
      </p:pic>
    </p:spTree>
  </p:cSld>
  <p:clrMapOvr>
    <a:masterClrMapping/>
  </p:clrMapOvr>
  <p:transition spd="slow">
    <p:dissolv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GB" sz="4000" b="1" dirty="0" smtClean="0"/>
              <a:t>What did Roosevelt do during the Presidential campaign?</a:t>
            </a:r>
            <a:endParaRPr lang="en-GB" sz="4000" b="1" dirty="0"/>
          </a:p>
        </p:txBody>
      </p:sp>
      <p:sp>
        <p:nvSpPr>
          <p:cNvPr id="3" name="Content Placeholder 2"/>
          <p:cNvSpPr>
            <a:spLocks noGrp="1"/>
          </p:cNvSpPr>
          <p:nvPr>
            <p:ph idx="1"/>
          </p:nvPr>
        </p:nvSpPr>
        <p:spPr>
          <a:xfrm>
            <a:off x="0" y="3501008"/>
            <a:ext cx="4843520" cy="1584176"/>
          </a:xfrm>
        </p:spPr>
        <p:txBody>
          <a:bodyPr>
            <a:normAutofit fontScale="70000" lnSpcReduction="20000"/>
          </a:bodyPr>
          <a:lstStyle/>
          <a:p>
            <a:pPr marL="0" indent="0" algn="ctr">
              <a:buNone/>
            </a:pPr>
            <a:r>
              <a:rPr lang="en-GB" dirty="0" smtClean="0">
                <a:latin typeface="+mj-lt"/>
              </a:rPr>
              <a:t>During the election, Roosevelt promised a ‘New Deal for the American people’ to end the Depression. He promised more state intervention and blamed the present government for the current state of the USA. Although, he was vague in how he was going to do this.</a:t>
            </a:r>
            <a:endParaRPr lang="en-GB" dirty="0">
              <a:latin typeface="+mj-lt"/>
            </a:endParaRPr>
          </a:p>
        </p:txBody>
      </p:sp>
      <p:sp>
        <p:nvSpPr>
          <p:cNvPr id="4" name="Content Placeholder 2"/>
          <p:cNvSpPr txBox="1">
            <a:spLocks/>
          </p:cNvSpPr>
          <p:nvPr/>
        </p:nvSpPr>
        <p:spPr>
          <a:xfrm>
            <a:off x="395536" y="1916832"/>
            <a:ext cx="3888432" cy="1368152"/>
          </a:xfrm>
          <a:prstGeom prst="rect">
            <a:avLst/>
          </a:prstGeom>
        </p:spPr>
        <p:txBody>
          <a:bodyPr vert="horz">
            <a:noAutofit/>
          </a:bodyPr>
          <a:lstStyle/>
          <a:p>
            <a:pPr marL="0" marR="0" lvl="0" indent="0" algn="ctr" defTabSz="914400" rtl="0" eaLnBrk="1" fontAlgn="auto" latinLnBrk="0" hangingPunct="1">
              <a:lnSpc>
                <a:spcPct val="100000"/>
              </a:lnSpc>
              <a:spcBef>
                <a:spcPct val="20000"/>
              </a:spcBef>
              <a:spcAft>
                <a:spcPts val="0"/>
              </a:spcAft>
              <a:buClr>
                <a:schemeClr val="accent3"/>
              </a:buClr>
              <a:buSzPct val="95000"/>
              <a:buFont typeface="Wingdings 2"/>
              <a:buNone/>
              <a:tabLst/>
              <a:defRPr/>
            </a:pPr>
            <a:r>
              <a:rPr kumimoji="0" lang="en-GB" b="0" i="0" u="none" strike="noStrike" kern="1200" cap="none" spc="0" normalizeH="0" baseline="0" noProof="0" dirty="0" smtClean="0">
                <a:ln>
                  <a:noFill/>
                </a:ln>
                <a:solidFill>
                  <a:schemeClr val="tx1"/>
                </a:solidFill>
                <a:effectLst/>
                <a:uLnTx/>
                <a:uFillTx/>
                <a:latin typeface="+mj-lt"/>
                <a:ea typeface="+mn-ea"/>
                <a:cs typeface="+mn-cs"/>
              </a:rPr>
              <a:t>Roosevelt</a:t>
            </a:r>
            <a:r>
              <a:rPr kumimoji="0" lang="en-GB" b="0" i="0" u="none" strike="noStrike" kern="1200" cap="none" spc="0" normalizeH="0" noProof="0" dirty="0" smtClean="0">
                <a:ln>
                  <a:noFill/>
                </a:ln>
                <a:solidFill>
                  <a:schemeClr val="tx1"/>
                </a:solidFill>
                <a:effectLst/>
                <a:uLnTx/>
                <a:uFillTx/>
                <a:latin typeface="+mj-lt"/>
                <a:ea typeface="+mn-ea"/>
                <a:cs typeface="+mn-cs"/>
              </a:rPr>
              <a:t> was the Governor for New York State. He was the first Governor to spend money on helping the unemployed in a series of measures costing $20 million</a:t>
            </a:r>
            <a:endParaRPr kumimoji="0" lang="en-GB" b="0" i="0" u="none" strike="noStrike" kern="1200" cap="none" spc="0" normalizeH="0" baseline="0" noProof="0" dirty="0">
              <a:ln>
                <a:noFill/>
              </a:ln>
              <a:solidFill>
                <a:schemeClr val="tx1"/>
              </a:solidFill>
              <a:effectLst/>
              <a:uLnTx/>
              <a:uFillTx/>
              <a:latin typeface="+mj-lt"/>
              <a:ea typeface="+mn-ea"/>
              <a:cs typeface="+mn-cs"/>
            </a:endParaRPr>
          </a:p>
        </p:txBody>
      </p:sp>
      <p:sp>
        <p:nvSpPr>
          <p:cNvPr id="5" name="Content Placeholder 2"/>
          <p:cNvSpPr txBox="1">
            <a:spLocks/>
          </p:cNvSpPr>
          <p:nvPr/>
        </p:nvSpPr>
        <p:spPr>
          <a:xfrm>
            <a:off x="4860032" y="5012881"/>
            <a:ext cx="4032448" cy="1368152"/>
          </a:xfrm>
          <a:prstGeom prst="rect">
            <a:avLst/>
          </a:prstGeom>
        </p:spPr>
        <p:txBody>
          <a:bodyPr vert="horz">
            <a:normAutofit/>
          </a:bodyPr>
          <a:lstStyle/>
          <a:p>
            <a:pPr marL="0" marR="0" lvl="0" indent="0" algn="ctr" defTabSz="914400" rtl="0" eaLnBrk="1" fontAlgn="auto" latinLnBrk="0" hangingPunct="1">
              <a:lnSpc>
                <a:spcPct val="100000"/>
              </a:lnSpc>
              <a:spcBef>
                <a:spcPct val="20000"/>
              </a:spcBef>
              <a:spcAft>
                <a:spcPts val="0"/>
              </a:spcAft>
              <a:buClr>
                <a:schemeClr val="accent3"/>
              </a:buClr>
              <a:buSzPct val="95000"/>
              <a:buFont typeface="Wingdings 2"/>
              <a:buNone/>
              <a:tabLst/>
              <a:defRPr/>
            </a:pPr>
            <a:r>
              <a:rPr kumimoji="0" lang="en-GB" b="0" i="0" u="none" strike="noStrike" kern="1200" cap="none" spc="0" normalizeH="0" baseline="0" noProof="0" dirty="0" smtClean="0">
                <a:ln>
                  <a:noFill/>
                </a:ln>
                <a:solidFill>
                  <a:schemeClr val="tx1"/>
                </a:solidFill>
                <a:effectLst/>
                <a:uLnTx/>
                <a:uFillTx/>
                <a:latin typeface="+mj-lt"/>
                <a:ea typeface="+mn-ea"/>
                <a:cs typeface="+mn-cs"/>
              </a:rPr>
              <a:t>He maximised Hoover’s unpopularity</a:t>
            </a:r>
            <a:r>
              <a:rPr kumimoji="0" lang="en-GB" b="0" i="0" u="none" strike="noStrike" kern="1200" cap="none" spc="0" normalizeH="0" noProof="0" dirty="0" smtClean="0">
                <a:ln>
                  <a:noFill/>
                </a:ln>
                <a:solidFill>
                  <a:schemeClr val="tx1"/>
                </a:solidFill>
                <a:effectLst/>
                <a:uLnTx/>
                <a:uFillTx/>
                <a:latin typeface="+mj-lt"/>
                <a:ea typeface="+mn-ea"/>
                <a:cs typeface="+mn-cs"/>
              </a:rPr>
              <a:t> as well as seem to be the only potential leader to offer a solution to end the problems of the Great Depression.</a:t>
            </a:r>
            <a:endParaRPr kumimoji="0" lang="en-GB" b="0" i="0" u="none" strike="noStrike" kern="1200" cap="none" spc="0" normalizeH="0" baseline="0" noProof="0" dirty="0">
              <a:ln>
                <a:noFill/>
              </a:ln>
              <a:solidFill>
                <a:schemeClr val="tx1"/>
              </a:solidFill>
              <a:effectLst/>
              <a:uLnTx/>
              <a:uFillTx/>
              <a:latin typeface="+mj-lt"/>
              <a:ea typeface="+mn-ea"/>
              <a:cs typeface="+mn-cs"/>
            </a:endParaRPr>
          </a:p>
        </p:txBody>
      </p:sp>
      <p:sp>
        <p:nvSpPr>
          <p:cNvPr id="6" name="Content Placeholder 2"/>
          <p:cNvSpPr txBox="1">
            <a:spLocks/>
          </p:cNvSpPr>
          <p:nvPr/>
        </p:nvSpPr>
        <p:spPr>
          <a:xfrm>
            <a:off x="395536" y="4941168"/>
            <a:ext cx="4248472" cy="1512168"/>
          </a:xfrm>
          <a:prstGeom prst="rect">
            <a:avLst/>
          </a:prstGeom>
        </p:spPr>
        <p:txBody>
          <a:bodyPr vert="horz">
            <a:normAutofit fontScale="70000" lnSpcReduction="20000"/>
          </a:bodyPr>
          <a:lstStyle/>
          <a:p>
            <a:pPr marL="0" marR="0" lvl="0" indent="0" algn="ctr" defTabSz="914400" rtl="0" eaLnBrk="1" fontAlgn="auto" latinLnBrk="0" hangingPunct="1">
              <a:lnSpc>
                <a:spcPct val="100000"/>
              </a:lnSpc>
              <a:spcBef>
                <a:spcPct val="20000"/>
              </a:spcBef>
              <a:spcAft>
                <a:spcPts val="0"/>
              </a:spcAft>
              <a:buClr>
                <a:schemeClr val="accent3"/>
              </a:buClr>
              <a:buSzPct val="95000"/>
              <a:buFont typeface="Wingdings 2"/>
              <a:buNone/>
              <a:tabLst/>
              <a:defRPr/>
            </a:pPr>
            <a:r>
              <a:rPr kumimoji="0" lang="en-GB" sz="2600" b="0" i="0" u="none" strike="noStrike" kern="1200" cap="none" spc="0" normalizeH="0" baseline="0" noProof="0" dirty="0" smtClean="0">
                <a:ln>
                  <a:noFill/>
                </a:ln>
                <a:solidFill>
                  <a:schemeClr val="tx1"/>
                </a:solidFill>
                <a:effectLst/>
                <a:uLnTx/>
                <a:uFillTx/>
                <a:latin typeface="+mj-lt"/>
                <a:ea typeface="+mn-ea"/>
                <a:cs typeface="+mn-cs"/>
              </a:rPr>
              <a:t>He promised –</a:t>
            </a:r>
          </a:p>
          <a:p>
            <a:pPr marL="0" marR="0" lvl="0" indent="0" algn="ctr" defTabSz="914400" rtl="0" eaLnBrk="1" fontAlgn="auto" latinLnBrk="0" hangingPunct="1">
              <a:lnSpc>
                <a:spcPct val="100000"/>
              </a:lnSpc>
              <a:spcBef>
                <a:spcPct val="20000"/>
              </a:spcBef>
              <a:spcAft>
                <a:spcPts val="0"/>
              </a:spcAft>
              <a:buClr>
                <a:schemeClr val="accent3"/>
              </a:buClr>
              <a:buSzPct val="95000"/>
              <a:buFont typeface="Arial" pitchFamily="34" charset="0"/>
              <a:buChar char="•"/>
              <a:tabLst/>
              <a:defRPr/>
            </a:pPr>
            <a:r>
              <a:rPr lang="en-GB" sz="2600" dirty="0" smtClean="0">
                <a:latin typeface="+mj-lt"/>
              </a:rPr>
              <a:t>Creation of jobs.</a:t>
            </a:r>
          </a:p>
          <a:p>
            <a:pPr marL="0" marR="0" lvl="0" indent="0" algn="ctr" defTabSz="914400" rtl="0" eaLnBrk="1" fontAlgn="auto" latinLnBrk="0" hangingPunct="1">
              <a:lnSpc>
                <a:spcPct val="100000"/>
              </a:lnSpc>
              <a:spcBef>
                <a:spcPct val="20000"/>
              </a:spcBef>
              <a:spcAft>
                <a:spcPts val="0"/>
              </a:spcAft>
              <a:buClr>
                <a:schemeClr val="accent3"/>
              </a:buClr>
              <a:buSzPct val="95000"/>
              <a:buFont typeface="Arial" pitchFamily="34" charset="0"/>
              <a:buChar char="•"/>
              <a:tabLst/>
              <a:defRPr/>
            </a:pPr>
            <a:r>
              <a:rPr kumimoji="0" lang="en-GB" sz="2600" b="0" i="0" u="none" strike="noStrike" kern="1200" cap="none" spc="0" normalizeH="0" baseline="0" noProof="0" dirty="0" smtClean="0">
                <a:ln>
                  <a:noFill/>
                </a:ln>
                <a:solidFill>
                  <a:schemeClr val="tx1"/>
                </a:solidFill>
                <a:effectLst/>
                <a:uLnTx/>
                <a:uFillTx/>
                <a:latin typeface="+mj-lt"/>
                <a:ea typeface="+mn-ea"/>
                <a:cs typeface="+mn-cs"/>
              </a:rPr>
              <a:t>Assistance</a:t>
            </a:r>
            <a:r>
              <a:rPr kumimoji="0" lang="en-GB" sz="2600" b="0" i="0" u="none" strike="noStrike" kern="1200" cap="none" spc="0" normalizeH="0" noProof="0" dirty="0" smtClean="0">
                <a:ln>
                  <a:noFill/>
                </a:ln>
                <a:solidFill>
                  <a:schemeClr val="tx1"/>
                </a:solidFill>
                <a:effectLst/>
                <a:uLnTx/>
                <a:uFillTx/>
                <a:latin typeface="+mj-lt"/>
                <a:ea typeface="+mn-ea"/>
                <a:cs typeface="+mn-cs"/>
              </a:rPr>
              <a:t> for the unemployed and poor.</a:t>
            </a:r>
          </a:p>
          <a:p>
            <a:pPr marL="0" marR="0" lvl="0" indent="0" algn="ctr" defTabSz="914400" rtl="0" eaLnBrk="1" fontAlgn="auto" latinLnBrk="0" hangingPunct="1">
              <a:lnSpc>
                <a:spcPct val="100000"/>
              </a:lnSpc>
              <a:spcBef>
                <a:spcPct val="20000"/>
              </a:spcBef>
              <a:spcAft>
                <a:spcPts val="0"/>
              </a:spcAft>
              <a:buClr>
                <a:schemeClr val="accent3"/>
              </a:buClr>
              <a:buSzPct val="95000"/>
              <a:buFont typeface="Arial" pitchFamily="34" charset="0"/>
              <a:buChar char="•"/>
              <a:tabLst/>
              <a:defRPr/>
            </a:pPr>
            <a:r>
              <a:rPr lang="en-GB" sz="2600" baseline="0" dirty="0" smtClean="0">
                <a:latin typeface="+mj-lt"/>
              </a:rPr>
              <a:t>Help</a:t>
            </a:r>
            <a:r>
              <a:rPr lang="en-GB" sz="2600" dirty="0" smtClean="0">
                <a:latin typeface="+mj-lt"/>
              </a:rPr>
              <a:t> for farmers and industry.</a:t>
            </a:r>
          </a:p>
          <a:p>
            <a:pPr marL="0" marR="0" lvl="0" indent="0" algn="ctr" defTabSz="914400" rtl="0" eaLnBrk="1" fontAlgn="auto" latinLnBrk="0" hangingPunct="1">
              <a:lnSpc>
                <a:spcPct val="100000"/>
              </a:lnSpc>
              <a:spcBef>
                <a:spcPct val="20000"/>
              </a:spcBef>
              <a:spcAft>
                <a:spcPts val="0"/>
              </a:spcAft>
              <a:buClr>
                <a:schemeClr val="accent3"/>
              </a:buClr>
              <a:buSzPct val="95000"/>
              <a:buFont typeface="Arial" pitchFamily="34" charset="0"/>
              <a:buChar char="•"/>
              <a:tabLst/>
              <a:defRPr/>
            </a:pPr>
            <a:r>
              <a:rPr kumimoji="0" lang="en-GB" sz="2600" b="0" i="0" u="none" strike="noStrike" kern="1200" cap="none" spc="0" normalizeH="0" baseline="0" noProof="0" dirty="0" smtClean="0">
                <a:ln>
                  <a:noFill/>
                </a:ln>
                <a:solidFill>
                  <a:schemeClr val="tx1"/>
                </a:solidFill>
                <a:effectLst/>
                <a:uLnTx/>
                <a:uFillTx/>
                <a:latin typeface="+mj-lt"/>
                <a:ea typeface="+mn-ea"/>
                <a:cs typeface="+mn-cs"/>
              </a:rPr>
              <a:t>Protection</a:t>
            </a:r>
            <a:r>
              <a:rPr kumimoji="0" lang="en-GB" sz="2600" b="0" i="0" u="none" strike="noStrike" kern="1200" cap="none" spc="0" normalizeH="0" noProof="0" dirty="0" smtClean="0">
                <a:ln>
                  <a:noFill/>
                </a:ln>
                <a:solidFill>
                  <a:schemeClr val="tx1"/>
                </a:solidFill>
                <a:effectLst/>
                <a:uLnTx/>
                <a:uFillTx/>
                <a:latin typeface="+mj-lt"/>
                <a:ea typeface="+mn-ea"/>
                <a:cs typeface="+mn-cs"/>
              </a:rPr>
              <a:t> against harsh employers.</a:t>
            </a:r>
            <a:r>
              <a:rPr kumimoji="0" lang="en-GB" sz="2600" b="0" i="0" u="none" strike="noStrike" kern="1200" cap="none" spc="0" normalizeH="0" baseline="0" noProof="0" dirty="0" smtClean="0">
                <a:ln>
                  <a:noFill/>
                </a:ln>
                <a:solidFill>
                  <a:schemeClr val="tx1"/>
                </a:solidFill>
                <a:effectLst/>
                <a:uLnTx/>
                <a:uFillTx/>
                <a:latin typeface="+mj-lt"/>
                <a:ea typeface="+mn-ea"/>
                <a:cs typeface="+mn-cs"/>
              </a:rPr>
              <a:t> </a:t>
            </a:r>
            <a:endParaRPr kumimoji="0" lang="en-GB" sz="2600" b="0" i="0" u="none" strike="noStrike" kern="1200" cap="none" spc="0" normalizeH="0" baseline="0" noProof="0" dirty="0">
              <a:ln>
                <a:noFill/>
              </a:ln>
              <a:solidFill>
                <a:schemeClr val="tx1"/>
              </a:solidFill>
              <a:effectLst/>
              <a:uLnTx/>
              <a:uFillTx/>
              <a:latin typeface="+mj-lt"/>
              <a:ea typeface="+mn-ea"/>
              <a:cs typeface="+mn-cs"/>
            </a:endParaRPr>
          </a:p>
        </p:txBody>
      </p:sp>
      <p:pic>
        <p:nvPicPr>
          <p:cNvPr id="3074" name="Picture 2" descr="http://upload.wikimedia.org/wikipedia/commons/thumb/b/b8/FDR_in_1933.jpg/170px-FDR_in_1933.jpg"/>
          <p:cNvPicPr>
            <a:picLocks noChangeAspect="1" noChangeArrowheads="1"/>
          </p:cNvPicPr>
          <p:nvPr/>
        </p:nvPicPr>
        <p:blipFill>
          <a:blip r:embed="rId2" cstate="print"/>
          <a:srcRect/>
          <a:stretch>
            <a:fillRect/>
          </a:stretch>
        </p:blipFill>
        <p:spPr bwMode="auto">
          <a:xfrm>
            <a:off x="5724128" y="2132856"/>
            <a:ext cx="2016224" cy="2372028"/>
          </a:xfrm>
          <a:prstGeom prst="rect">
            <a:avLst/>
          </a:prstGeom>
          <a:noFill/>
        </p:spPr>
      </p:pic>
    </p:spTree>
  </p:cSld>
  <p:clrMapOvr>
    <a:masterClrMapping/>
  </p:clrMapOvr>
  <p:transition spd="slow">
    <p:dissolv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AutoShape 2" descr="data:image/jpeg;base64,/9j/4AAQSkZJRgABAQAAAQABAAD/2wCEAAkGBhQSEBQUEhQWFRUUFBQUFRQUFRQUFBQUFBUYFBQUFBQXHCYeFxkjGRQUHy8gIycpLCwsFx4xNTAqNSYrLCkBCQoKDgwOGg8PGiwkHyQwLCwsKiwvKiwsKiwsLCwsLCwsLCwsKSwsLCwsKSwsLCwsLCwsLCwpLCwsLCwsLCksLP/AABEIAM0A9gMBIgACEQEDEQH/xAAbAAABBQEBAAAAAAAAAAAAAAAGAAIDBAUBB//EAEsQAAIBAgMCCAoGBgkEAwAAAAECAwARBBIhBTEGEyIyQVGCsRRSYXFygZGSk9IjM1OywcIHFUJj0eEWQ1Ric6Gis9MkJeLxdKPw/8QAGQEAAwEBAQAAAAAAAAAAAAAAAQIDAAQF/8QALxEAAgIBAgQDBwQDAAAAAAAAAAECEQMSITEyQVETYZEiM0JScYGhBBSx4cHR8P/aAAwDAQACEQMRAD8A9xpUqVYwqVKlWMKhfaWKYSuAxHK6zRRQftP6+T0vwqWZtQbQ0N2M8Nfxm9ppeGv4ze01BWXwi4Qx4OHjZbkZlUBbZiT1XI3AE+qvPUpt0mzopI2/DX8ZvaaQxr+M3tNVo5AwBBuCLg9YOoNOFLrl3YdK7GjJi2sLMdVHSes1D4a/jH2mor6L6A7zUcr2BPUCfZXRnnLXSZOCVFnw1/GPtNIY1/GPtNA0HC/FnCLizhYjCU4whJ240Rg8pgpTKSACbX6KLcJilkRXQ3V1V1PWrAMP8jUpa48X+RlpZdGMfxj7TU0mLbKNTc36T11TFOY6L2u+qYpyqW/QWSVok8Mfxj7TS8Mfxj7TWRt/bS4XDvMwLZbBVG93Y5UQeUkj/OsR8RtRE45lw8luU2FRXEgXpVJb2ZwPJbz0kdb3v8hdLoGXhb+M3tNLwt/Gb2mq8bXAJBFwDY2uPIbaX81OpNcu7DSLMmLbJzje5G89Qqv4a/jN7TTZTyR6Z7hUVXzTltv0FgluTeGv4ze00vDX8ZvaaEcZwsn8Kmw+HwnHGEIWJmWPR1DCwZfKRv6Ku8H+E64kujI8M0VuMhk5y33MCOcvl83WLyfiJXf5GWngEPhj+M3tNa/B+cszXJNlG8k9NYVa/Bk/SP6I76t+nk3KmxciSQRUqVKu4gKlSpVjCpUqVYx2lSpVjHK7XKVYwqD9p/XyelRjQdtP6+T0vwqOf3bHhzFahTbiLiNoQ4d7GOKGWeQHcTIOIjHnALmim9CWD4JpiMTip8ZAGLS5IVfW0MahVYAG3K1OtcGOlbZeXYvcCMUTheKY3fDO+GY9fFGyN60KGiAGhnYuwDhcdNxKBcLNEjWUgBJkOUgLe9ipJvuq/gsbIcbPG9sixwPGBvs5kDljbeWTdusB1mtNW219TRe1M3uhfQHeain5p8x7ql6F9Ad5pjrcGqZ+cWHKebbHwOOk2REsbwtE0RBjCuk7xZmzxiYlkViMwvl6fXRxwexscuFheAZY2jXIvSoXk5D5Rlt6qHNn8Gtow4dcMmJw6xKpQSCKQzBWJJtc5b8o2rfw2yYsPgxASRDHEVZiSrZACXYsliCeUdOuhkafqaKaNcU47l7XfQrwDxGaOcLlKLiG4sxMzwZCiHLCza2BvfozE26qKm3L2u+jBadS8gN3QLcPrCLDu3MTG4Vn6gmcgk+S7CiYVV2ps1MRC8MoukilWHTr0g9BBsR5QKGk4MY7i+IbHAwWyZxEBiTHa2TPewNtM2pqaqUUm6GezDCuK191UZ8LFHhTGwPEpEUZeUx4pUsRpdmOUHdqaH/0dSApismUx+EkxtErJCQyLcRI3NAIsfLego+y2a96C+Tmj0z90VDUsnN7Z+6Khqmfp9AY+oLbIFtsY7yw4U/6SKZtNQu2sIU50mHxCyW6UQZkv2u4U3G4PFxbRlxEEKSpLDHGc0yx2ZOnUE/5dNW9hbEm8IkxWLZDMyiNI47mOGIHMVUnUsTqT5+vTNpb30/wbyCMGtjgz9ZJ6I76BmVhjkWKaRiM74hGfNEkTKwiQJayPny5balVYknpOeDH1knojvp/06qf2BkdoI6VKlXeQFSpUqxhUqVKsY7XKGMRtWQMQGO895qL9cS+OahLPGLpjqDe4WUqE/1xL45rn64l8c0v7mAfDYW0G7Va08l/G/Cpl2xJ0uadi5rnUKbgE3VTe6jfcUZThPG30MouMjM4wdY9tLjB1j2ip+LT7KL4Ufy0uKT7KL4UXy1xVDu/T+y1y7FfjV6x7RUKwxiRpRbOyKhObeqFmUWv1u3tq9xSfZRfCj+WnRhQbiOMeaOMflopQ7v0Bcuw3PonoDvNLOOse2rs02g0Xm7iq23nyVUKp9nF8KP+FWzqGrdiQuhhlHWPaK5xq9Y9oqTi0+zi+FH8tLIn2cXwo/lqGmHd+n9j3LsRJIo0BXzAipWbkr1crvpy5RujjHmjjH4VaeYZBovTplXr81XxRhUt+gkm7RRzDrrmcdY9tSFE6Y4vhR/LXOLT7OL4Ufy1Cod36f2P7XYZnHWPbXA69Y9oqTi0+zi+FH8tdVVG6OMeaKP5a1Q7v0/s3tEcj8i/RmP3RUPGDrrV40ZNy7zplXqHkqoyod8cR88Uf8KvmjDbfoJBvcq5x11zjB1j21Z4tPsovhR/LS4tPsovhR/LUNMO79P7Ht9jIGycOJeO4qLjb34zKue5Fic2+9tKJ+CrXkk9Ed9ZwCD+ri+FH8tXsPiyqkrZTyeaFXxuoeSujBp1XYk7oKKVCn63l8Y0v1vL45qn7mAvhyCulQp+t5fHNL9bS+Oa37mHmbw2FdKh/Z20XZrMxOh7xSq8ZKStCNVsZUx5T+m3fUTGwvUk3Of0276iYV5uXnZ0Q5Qah4fwuM0cOKkU7mTDOym2hsb2ohwmI4yNXCsuZQ2V1yutxezKdx8lAXAbb8seCSNcHPKEaReMj4vIfpGOhZhuvb1V6DetlioukjQbZ07qsSnX1J9wVWO6rEu/1J9wUY+6l9jPmQ2haDh8kgLRYXGSKCVzJAGUlTY2Ifroo/lXn3Avbc0eGZEwc0wWeezo0QU3kJI5bA6EnopYRTTZpPcOdn4zjY1fI8eYXySLlddSLMtzbdf1irNMRrgEi2gNuryaU69T6jEjHRfQHeabXW3L6A7zVbaE5SKRxvVHYedVLDuq+f3gkOUycTwuQSOkMM+IMZyyNAgZEYb0zMyhmHSq3tWhsfbMWJj4yIki5UggqyOvOR1OqsNNKyOCLrDsqB8rP9CJWCKXkdpOW5CjVmzMa0dh7cjxIkMaupjkMbrInFuHADG63/vClklvS4BTNQU8nRe131GKf+yva76bFyy+gJcUVNqY3iYJZbX4uN3tuvkUta/RuqnHthmwIxIUZjhuPC3JXNxXGZb77X0qThGL4PEf4E3+21CWzPDm2UmU4XizhLDMJ+M4viiBexy5svqvSwinG/MLdMMNhbQM+FhmIAMkSOQL2BZQTa/Rer9YXAg/9uwn+BH92tykls2FcB9+T2z3CmU79ntnuFMq2b4foJDqKs/Ym2kxURkjBCh3TlWvdDYnQnStEUKfo4H/AEj+TFYkeySpJLS2M+IUE08HkHzp+aozTxzW86fmq2Hj9hJ8BpprHSumuVzIsZHBLbjYvCrM6hCzOMqkkcliul9eitihf9HK2wIHVNiB7JnFFF6eaSk0hYvYubLP0h9A94pVzZZ+k7B7xSrvw8iIT5mVp+c/pt3mo6fMeW/pt3mmWrizc7LQ5QA4J7TxGFw/EvgMUxEkrBlVQpDuWHOI66LfDpXwxkSIpKVOWKYhSGvYZypIt06G9uo1o5a4VpZTUndBSrYo7CxrTYWGVudJDG7WFhmZAWsOjUmteXf6k+4Kz8Hg1hiWNNEjQItzc5VFhqd9X5Tr6k+4tUW+OVC/Ehl6HuA+AkhwzrIhQnETsAd+Vnup8xFENq5UU9qHrcwuFm32w8REWUzMkjqHICqkS5nduvoAHSzDovWrgMUJI0cEEOisCpuDcX0NQbV2HDiVImjR7qVDFVLqG6UYglT06dNW8Ph1jUKoCqoAAGgAFG1SS4g3sstuX0B3mo5EBBB1BFiOsHeKeTovojvNcqv6jnFx8oF7IxOI2ehwr4abERozeDywBXBjYkqktyMjC9rnT2XNvgdhZ1bGtPHxTyz8ao5yjPGu5tz5SADbpBootXCtI8l3txComNsXESjETRPLxyxrGeMKIhWV8xaI5LKeTkbdcZxcm4re/ZXtd9ZWyNgR4bNxZk5ZLNnlkkGZjmZrOxAYned5rUzcle131SDTUq7CvoVdo4bjIZEH7cbpru5SldfbVHY+yGiwEeHcqWWDiiVvlvlK3Fxe3qrWtSqCbqilGFhUfA7NRSONeCFVyxh2zuOSLADNluRc2va5tVXgNjzIs6lpZCk5JklRo8xdEYhVaxWxvybaAr10T2pkcAW5AAzHM1gBc2Aues2AF/IKbVs76grcmHN7f5RUdPDcnt/lFMtVM3w/QWHU7Q9wK2dJDBIsq5S2JncC4PIdrqdD060QUqknSoajG2BtCWQ4kTZbxYlo1CbgnFxuoudSeXqT0k9Fq2l5redPzVVw+BWNpGUWMr8Y+pN3yql9d3JRdBVkNyW86fmroxbz27E5cBlDO0cDtBMRJJhZYnjlC/R4gv8AQsotmjy9B326+g0S12uaMtJVqzE2Jsc4TA8UXJZVkdnUXOd8zsyqd9idB02HXWR+j7FM3GBiDeLDSWWZp1vIr5mZ2JKyMVuybhpvvejGo4MKiXyIq3JJyqFuTvJtvPlptezvqDTujQ2X9Z2D3rSrmyz9L2D3rSrvw8iIT5juMRCzXQHlN4w6T0g1WOGi+z/1y/PUs55Tek3fWZ+t18K8HynNxPHZtMuXPxdt97313VzZMk9bSKRSrcueBxfZj3pfnrngMP2S+9J81Z2H4RLJi3w0as3FKDLICMiMebH1lu6x6q1r0jyTXEKjFnIcNEDpGo9bnvarOMy35inRfGH7I6jVe9dnPKPmX7oqsckvDbFcVqRHxUfiD35fnrnEp4g9+X56z+EO1xhcNJOVz8WAct8t7sF32Nt/VV3DTZ0Vt2ZQ3vAH8ajrnVj6Y8B/FJ4g9+X56cioP2B6zIe9jXKQoeLLuHSi7NlyryVPJHX1ny1WMaeJ/rl+anFtF9Ad5ptWz5JKdInCKobxMfif65fnpGCPxB78vz1R2Pt6HFIXgbMqsUOhUhgAbWYA7iKbgeEEM08sEbEyQfWDKQBrbRjoddNKlryD1E0UhjH9WPekPe1XJMuQclba6a9fnqoKeTyV7XfVsWSWmQkoq0RGGM/1Y96T5q54NH9mPel+an1mf0ig8K8FzWmy58pUgEWzaNuJtrbyHqqKyTfAfTE0PBo/sx70vz11cPH9mvtk/FqqybWjXEJhyTxjo0ii2mVCAeV167quVvEmuptMS4uXJzVtfdr1Dy1UaGM/1Y96QdzU9W5Pb/AU2r5sklVdhIxW43wWP7Me/J81c8Fi+zHvyfNVHbe3osKgeUnlMFRVBZ5GO5UUbzVLZfC+OabiXjmglILImITizIo3lDcg26t+/qNpasjVjVE2vBYvs196T5qtqECGyqBddNf73lqCk7clvOn5qrgySctxJxSRA6If6seppB3NTeIj+zHvS/PTjVDbW10wsDzSAlUtcKATqwUWuQN5HTXOsk2+JXTFF3weP7Me9L89IYeP7Nfek+ahrDcO4y6LLBiIBIQqSTRhYyx5ozAm16JqaU8keIEos0tkZQ2iKOSd1+sdZpVFss/Sdg94pV3YpXBNkJKmQzc5vSbvoB4RY2ZNqhMOuaWbBCNCeZFedmaV/IoW9uk2Hko+n5zek3eaGMRsqT9bRThbxDCvEzXGjZyyi17m9x0VyNpZJWVq4og/R1lXCtHlyzRyyJibm7NMG1dj05ly2P8ACiqhs7Mli2mJolvDiIsmIsVGSSP6uSxNzccnS/TTOFG1ZYJY3vMuHCFpXhiikAYSKPpTJqiZSdV139VTktctuoU6QUGuzc4+ZPuim3p0/OPmT7gpo+6kZ8yBzh8L7NxX+ET7GBrV2SfoIf8ACj+4KrcJdntPhJ4ktmkjZVubC5Glz0Vj4I7TSONOKwlkVELGWW5CgLewXQ2FKt4VYXswrrorA4aTyJhs8blMksJaw1ZDKqlb/s84EnqBG4mt6ptbWNfQl6F9Ad5prbqcdy+iO8001XPziQ5TzP8ARpihhw2c8ieB8QL7g2GleOUe4Yz6qtfo9wjJi3d+fiMImKfyGbESMB7uX13qivBeeTZeFVVdJUnljYFSrCDEyPHLcEc3Kyk+QE0XYXBMu1HYKwi8CijVrHLdZmOQHdcLbSqzkva8/wDAkU9gjFPJ5K9rvrAm2w6Y2OFjGVmDlVCurqqJmzGQnK5LAjKADYg9BrePNXtd9Txqoy+g8nbQ2vPNt7JeTaeKkh+vw8OFnh/vMuYNGfI6gr7PLXodDuEwzja075GyPhYQHscpZXN1Dbr2N7UmN1bDJWUf1gk+0NnTx82XDYq3WOSjZT5Qbg+UGjGgSLYM0O2Iiik4W+ImVgOTE88ZEqE9ALorAf36JsRtCRcZDFZeKkjla+pcvHlNgNwUBvXfotq00nVdgRfc2F5vb/KK5XV5vb/KKbemzfD9DQ6gpi04zbcIbdDg3lQf33l4st58vcKd+kKILho5xo+GxEEiHp1kVGHmIb/IUuFODljxMGNgjMpiV4pol57wub3QdLK1zbzVU2hjJNpNFDHBNHAJElnlnjMV1jOcRIpN2JYDXcLVl8L6ID6oNK43Nb0k7mrH27tOWKbChAvFyziOVjzuUpyKo8pBJPRlA6a2G5redPzUcCqX2NPgQmhn9I4/7ZiPRT/dSiUmsDh1gnl2fPHGpd2VcqrqSQ6nQeYGoY+ZFJcGYW2cdLjsKmGhwuIUycVmlmj4qOMKVYsCTcnTS38qPF3VFAtkXryjurBj2hIm0BC8jMkqSMA8SpGpXK0aQSAXdspbMCTuvpupm9Wy6CrbiF+y/rOwe9a7XNlfWdg960q7sPIiM+Zkc55Tem3fUdT4wJmbQ3zNuYjpNVeLXrk98fLXLlgtb3/krFuuA61Z+0NgwTuryxh2TRblrWuGswBswuAbMCLir3Fr1yfEHy0uLXrk+IPlqaSXCX8ht9h3RTpjyvUn3BTY0T++fScn8Kt4mFL6g7l3MR+yKvCC8OW4jb1LYpUqecKnXL8QfLTfA065fifyqGhfMvyU1PsMkjDCzAEdRAI0NxofKKcK74FH1y/FP8KcmEj/AHh88hI9lq2iPzL8g1PsOvovojvNctVjEIgC6Hmi1mN95qoY165PiD5atngtfEWDdcB1qVqbxS9cnxB8tc4lOuT4n8qhoXzL8/6Ht9ig2xA04leWRwjmSOJinFo5QpmFlzHRmsCxAzHyW1b8le131GsafvD55D/CrUipkXk6a/tG++ujFFOMva6E5PdbFelTDGn7z1SfyrnEp1y/E/lUNEfmX5/0Ut9iSoJcCrSRyG+aMOF10+kADXHToop/Ep1yfE/lTliT958Q/wAKOlfN/ILfYmQ8nt/lFNqbkCPRdLn9o9QqmSp8ceaT+VWzRW2/QSDe+xNSqDKvXJ8T/wAaWVeuT4n8qhpj838j2+wzG7OSUx57/RSrMtjbloCFv1jlHSrLHkt50/NUOVf3nxD/AAq5h1Qo2h3rflEn9qujBFauIk7rgUqVSvhYyf6weaQj8KZ4EnXL8X/xrm0R+ZfkpqfYbWXh+DkaTcbmkYhndVeRmjjaS+do0O4m567XNrXrW8CTrl+L/wCNdGDj65fi/wAqZRS4S/kF+RY2UfpewfvLSqzsmBAxsDfKd7EneKVehijUEiEnbKGJPLf027zQ/tXhQI5uJhhkxEoUO6R5QI1O4u7GwJ6BW/iOc/pN3mhLgUM0mPc6u2NlVuvLGFCDzAE2rhmlrk2WT2SNXYXCFMSHAVo5IzlkikFpIyd1x0g2NiOqtWhSRcm20y/12DbP5THIMpPq0oqvUppJ7Dxfc6asytr2U+4Kqk6HzVZff2U+4KrD3UhJcyK+MxIjjeQ3IRGcgbyFUsbeXShxOGzcUJmwWIEJUPxgML2Qi+cor5rW13VubaF8NOP3Mv8AttQTs/beMXA4SIYeFRPHFBFM8xK3aLkM8YS4JVTpffpQhFNGk6YfYbErIiuhDK6hlYbirC4I9RqUVQ2Hs0YfDRQg5uKjVM269hqbdFzerwqTq9h0dmbm+gO81XnnVFZmICqCzE7gALkn1Cp5P2fQHeap7RwSzQyRNfLIjIbb7MCCR5datn95uJDlBwcOHMfHjBTnDb+NzR5in2ghvmy21vfdRLg8WssaSIbq6hlPWrC4Nj5DQzhsZPs+FUnjM0MShRiINXWNdAZYDqLDeykiw9pLg8WksavGwZHUMrDcVO40k0uiGi+5OKezcle131GKf+yva76fFyy+gs+KGVg43h3g4pGjeazISrDJKbEaEXC2reoX/SOo/V0p6mhP/wByVPGk3TGk2lsaex+FEGKZlhZmKjMbxyJpcC93UA6kVrimqa7eldXsFeY535HbPcKip78ztnuFR1bP8P0Ex9SritqJHLFGxOaYuEsLglFztc9Glc2htaOExCS95pViSwvy2BIv1DQ61i8Ij/1+zv8AExH+xXOGXPwH/wA+DuekUE68xnLiE4qbDto/nT81QCpsPufzp+an/T832FycB5qpHtWNp3gDfSIiuy2I5L6Ag7j6t1WjQzwgj4jG4XF7lJOEm9CY3iY+QSAe9UoK9h5OjX2httIpYIiGL4hmVAoBsEXMzNc6KBbr31oChjDDj9rSPvXCQLEP8Wc539YjCj10TUZJKgJ2XNmH6TsnvFKubM+s7B7xSr0MPIjnnxKWI57+m33jQXtOObZ88+Kij43DygSTxhgrxyILGRL6MCNSN/sozxHPb02+8ahkjDAggEEEEHUEHQgjqrinLTkZdK4oGeDOGeeZsdKUBkiWOGNGziKG+flP0ux1PVu8gkxm2pov1gzZSII0khUDQAxu136TylufNpWtszYsOGDCCNYwxBYKLXI0F/bU5wSFnbKCZFCvfXMq5rAjdblt7aVzVhp0ZGxZZknlgllMwEMUyuyorAu0iMtkAGX6PMOnU76KJN/ZT7grG2bsWHDKwhQJm32JJNhZQSxJsBoBuHRWxIdeyn3BVbTxya8hKqSK2PhLxSKN7I6jzspH40OYnYErbJjgAC4iKGApqLLPBlK8rdvUi/loqrhqCk0UasyOEmKmTAzSRkJKkLPcjMFKrma3QTYEDovbfWnhnuinrUH2i9NxWFWRGRxmR1ZGXrVhZhpruJqSNAAANwAA8w0FBtUah0v7PoDvNVMdEzROsbZHKsEewOViCFax32NjVqU830B3mmVXP7wXHygnhdr49YeLkwbPMBk4wSQiFzawkYlgVB3kW6924W8Bs+XBbMEcZRpYomN2uEz3Lt5bC5sNL2G6+hDTJYwylTuYEHzEWNI530DpKmw8WZcNBIxuzwxOToLlkVibDyk1ofsr2u+q2CwixRpGgssaqii97KoCjU79BVm/JXtd9Ux8J12FlxQy9Dv6QYGfZ06opZrJZVBYm0iHQDU7qIgK7UYvS0yjVqjI4Q7WfDYNpo0DsihiGNgq2uzN0mwG4a3IrWU1W2ns5Z4ZInuFkQoxXQ2YWNrjfVlVtWbVAXEc3M7Z+6KivUhPJ7Z+6Kiq2f4foLj6g9wvwMxOHnw68Y+GlL8VexkR1yOqnrt/+6DmzYmfHT4YDDSwRQTLPI84CklAcqIOm9zr5ei2ppXLVNZKXALjuZuO2k8eJw8YUZJTIrOTqGWNnUKvYNyf/Wzh9z+dPzVRnwKu8btviZmXW1iyNGb9fJc1ew50fsfmquCtX2FnwHms7hBssYnCyw+OhCnqfejepgp9VaFKudOtyjVgxwRgfDYJ5sWcssjS4ictvX0rdSINB11d4PbYeZphJkBVkZEUgskUkaOoexN2uTc7r3A3VryxBgQwBBFiCAQR1EHfVXAbGihaRokVDKQzZQALqoUWA3CwvbrJPTVHJO2+ItVRsbM+s7B7xSrmzD9J2D3iu134eRHPPmZfn4KgkkSstyTzVO836ah/og39ob4aUSUqd44t20DU0DX9D2/tDfDSl/Q9v7QfhpRLSoeFDsHU+4OLwQ65mPYUd1VsZg1ViMzXFhfk9AA3EUWUK7SP0r+l+FJkqEHSDHd7lM4b943uJXPBf3re4lNfEqGVCwDMGKqSMzBbZio3m1xfz02HHIzuiurPHYOoYFkLarmA1F/LXFrfZehavMf4J+9f3I/4U5MGOmRz2UH+YFRYTGpKuaN1dQWW6m4zKbML9YNWKKnvwXoDT5kk+CWw5TCyjxT0nyVWOD/et7iVYkbRfRHeaobQ2pHBk41svGSLGpIYgu18oJAst7HU2FVzS9ukkLBbcSbwL96/uR0vAv3r+5HUEm1Y1nSAt9K6M6qAx5C6FiQLKL6a7zVyo62ui9B68yNcEOmRz2Yx+FWHwSBV1bS+unX5qjFOd+Sva76tin7MtkJJborNgh9rIOzF/CueBfvn9yL+FdxE4RGdr2VSxsCTZRc2A1Og6Khw21I5IRMjAxlM4bUDKBck31FrG/mNQ1vsvQfSu5N4H+9f3I/4V0YMdMr+7GPwqvsraaYiFJo75HBK5lKkgEi9j5quVtbXFL0Np8ybwBMnObnE308UeSqjbOHRLIOzGfwq2rcjtHuFU9oY5YY2kcMVQXIRS7bwNFGpOtdGWfBUuAkVxOfq799J7kX8K7+r/wB8/uR/wrAb9IOHBUGPEjOyopbDuoLMbKLtbU+Sieoyk48Yr0GST6kA2ePtX9yP+FaezNjq+YBm1ym5t0XH41TrW4PHlv6I76t+nncqpC5FsMfgmeidh2EPfTf6JN/aG+HHRHSrp8KHZE9T7g7/AETb+0N8NKQ4Jt/aG+HHRFSreFDsjan3MjBcHhG185Y2tqAOkHo81KtelTpVshRUqVKiYVKuUqxhUKbSP00npfhRZQntL66T0vwqH6j3bHx8wI8K1yT4GfxMTxLH+5iVMevaC+2h3gxiimOlxLHkYwYxl8+Em5P+jMfbRVw1wRlwE6rfME4xLb80REgt5eRQXtvAOmwcLIlw8ahienLildJB6+OFc+OnGvsPLiF/6PcPk2bh773UynzysX7mFEZrHM4wmEjUKXZEjhjjXnSSBQqoOrmkk9ABPRV3ZuM42COS2XjIkky77Z0DWv02vUZW3q8x1wouncvoDvNZfCHY64rDSQsbZxyW8RxqjjzMAfbWo25fRHeaHuGuKkXCOkCs0sxECZQTlMuhc23ALmN+jSq5fe7Cx5TF/RxM+JM2MmZWkOTDDKbhUiVSx7bNm/8AdHFB2y9inZ+NjSFGbD4iJUkKgkRzwrZZWtzQ66E9ZPVWhws4QthVQrlGZZWuySSXMShxGFjIIzXPLOi5dd4pJrVL2QxdLcIr0m3L2u+ocNNnRW8ZVbQgjUA7xod+/pqZuava76OPll9DS4ojIrzbaayQGXZcYNsXKrYd+iOCYk4lb/3cr28jE16VQ1tjAyNtPAyKhKImJV2A0TMgy5j0XOgpMUqf/dAzRv4TDLGiogsqKFUdSqLAewVNQ7wx2+2HiZYiomMckgLWskcYu72O8k2VR0luoGt6GUMAykEHUEG4I8hpXF1qYU96LC83tn7orhNdTm9o/dFZ+3ZpUw0rQLnlCHi1HS50B16r39VWy7uP0Qkepgwt4btItvgwBKr1Pi2HKPlyLp5D56LKDeC2Mkw0EUAwOKvpnkYQ2LubySMeM6yfUBW5t7aMsRg4sKVfERRSFr3CSMF5A6yTv6LdNLNNukGL2s1q1eDv1j+iO+gDG7anWWWRXXioMRBAYcgJcS8TmfjN4a84sBpydb3o/wCDn1j+iO+q4I1P7CzdoIKVKlXcRFSrldrGFSpUqxhUqVKsY5SrtcrGFQptP66T0vwFFdDm09nkyOwYC5vYqT+YVLNFyhSGi6dmbStXThX8dPcb5654M/jJ7jfPXF+3ydi3iRM/a2w4sSFEobkElCkkkZUsMpIKMOjTWnbF2UuGw6QoSRGoFze7Hpbfpc3NhoNwq94M/jJ7jfPUsOAZt7r6kP4tTLDk4dAa4jW3L6A7zUZrQm2UbCz7lA5vlPlqi2Dfx0+G3z0+bDKUrQITSVMaKz9rbFWfKc8kbIHAeJgrZJABIhuCLHKvRcFQQRWj4JJ46fDb56Qwr+Onw2+eprBkW6G1xZFhcMsaKiCyoqqo6lUBVHsAqY81e130+PAuTz19SN89Wn2Qcq8vdfXL1nz1XHhklK+okpp0Z9KnvgZB+2nw2/5KZ4HJ46fDb/kqP7aY/iRM3bHB+DFKyzRqxKFA5VTIgIOqOQSpBNx5avYbDrGiogCqoCgAAAAbgAKk8Ck8dPht/wAlPj2fIT9Ynw2/5KPgZKo2uJ1Ob2j90VyrybJITn65ib5fIB11UkwzA85fdPzVTJhk6rsJGaVkdqr4zApKFDi4V0kGpHLjYOh08oGlWeJbxl90/NS4h/GX3G+ep/t8nYbXEzJeD0DT8cU5d0J5T5S0eiO0YORmUbmIuNOoUUcHPrH9Ed9Za4Z/GX3G+etvYeCKMxLXuAN1unzmrYcc4yuQspJrY2aVKlXWSOUq7XKxhUqVKsY//9k="/>
          <p:cNvSpPr>
            <a:spLocks noChangeAspect="1" noChangeArrowheads="1"/>
          </p:cNvSpPr>
          <p:nvPr/>
        </p:nvSpPr>
        <p:spPr bwMode="auto">
          <a:xfrm>
            <a:off x="155575" y="-1905000"/>
            <a:ext cx="4762500" cy="3971925"/>
          </a:xfrm>
          <a:prstGeom prst="rect">
            <a:avLst/>
          </a:prstGeom>
          <a:noFill/>
        </p:spPr>
        <p:txBody>
          <a:bodyPr vert="horz" wrap="square" lIns="91440" tIns="45720" rIns="91440" bIns="45720" numCol="1" anchor="t" anchorCtr="0" compatLnSpc="1">
            <a:prstTxWarp prst="textNoShape">
              <a:avLst/>
            </a:prstTxWarp>
          </a:bodyPr>
          <a:lstStyle/>
          <a:p>
            <a:endParaRPr lang="en-GB"/>
          </a:p>
        </p:txBody>
      </p:sp>
      <p:sp>
        <p:nvSpPr>
          <p:cNvPr id="7" name="TextBox 6"/>
          <p:cNvSpPr txBox="1"/>
          <p:nvPr/>
        </p:nvSpPr>
        <p:spPr>
          <a:xfrm>
            <a:off x="323528" y="1484784"/>
            <a:ext cx="2520280" cy="3724096"/>
          </a:xfrm>
          <a:prstGeom prst="rect">
            <a:avLst/>
          </a:prstGeom>
          <a:noFill/>
        </p:spPr>
        <p:txBody>
          <a:bodyPr wrap="square" rtlCol="0">
            <a:spAutoFit/>
          </a:bodyPr>
          <a:lstStyle/>
          <a:p>
            <a:pPr algn="ctr"/>
            <a:r>
              <a:rPr lang="en-GB" sz="2000" b="1" dirty="0" smtClean="0">
                <a:latin typeface="+mj-lt"/>
              </a:rPr>
              <a:t>Plenary</a:t>
            </a:r>
          </a:p>
          <a:p>
            <a:pPr algn="just"/>
            <a:endParaRPr lang="en-GB" dirty="0" smtClean="0">
              <a:latin typeface="+mj-lt"/>
            </a:endParaRPr>
          </a:p>
          <a:p>
            <a:pPr algn="just"/>
            <a:r>
              <a:rPr lang="en-GB" dirty="0" smtClean="0">
                <a:latin typeface="+mj-lt"/>
              </a:rPr>
              <a:t>Stick a copy of this visual representation of the reasons why Roosevelt won the 1932 Election into your exercise book.</a:t>
            </a:r>
          </a:p>
          <a:p>
            <a:pPr algn="just"/>
            <a:endParaRPr lang="en-GB" dirty="0" smtClean="0">
              <a:latin typeface="+mj-lt"/>
            </a:endParaRPr>
          </a:p>
          <a:p>
            <a:pPr algn="just"/>
            <a:r>
              <a:rPr lang="en-GB" dirty="0" smtClean="0">
                <a:latin typeface="+mj-lt"/>
              </a:rPr>
              <a:t>Beside each image write how it can contribute to answering the central question – </a:t>
            </a:r>
            <a:r>
              <a:rPr lang="en-GB" i="1" dirty="0" smtClean="0">
                <a:latin typeface="+mj-lt"/>
              </a:rPr>
              <a:t>‘Why did FDR win the 1932 Election?’</a:t>
            </a:r>
            <a:endParaRPr lang="en-GB" i="1" dirty="0">
              <a:latin typeface="+mj-lt"/>
            </a:endParaRPr>
          </a:p>
        </p:txBody>
      </p:sp>
      <p:sp>
        <p:nvSpPr>
          <p:cNvPr id="2050" name="AutoShape 2" descr="https://mail.hemelhempsteadschool.co.uk/owa/attachment.ashx?id=RgAAAAC6gkKKxgcuRrlajyacfgu3BwBoltfkFTxnTopXd1bpy5eyAAAAt6opAABoltfkFTxnTopXd1bpy5eyAACQVxDCAAAJ&amp;attcnt=1&amp;attid0=BAAAAAAA&amp;attcid0=1a507d39-b5ac-41db-8359-4990c8de98fb%40hemelhempsteadschool.co.uk"/>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GB"/>
          </a:p>
        </p:txBody>
      </p:sp>
      <p:pic>
        <p:nvPicPr>
          <p:cNvPr id="2" name="Picture 2" descr="891818c7-1d79-4ebf-be92-e1ba11d80009@hemelhempsteadschool"/>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203848" y="692696"/>
            <a:ext cx="5541082" cy="55094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02089607"/>
      </p:ext>
    </p:extLst>
  </p:cSld>
  <p:clrMapOvr>
    <a:masterClrMapping/>
  </p:clrMapOvr>
  <p:transition spd="slow">
    <p:dissolv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2492896"/>
            <a:ext cx="8305800" cy="1143000"/>
          </a:xfrm>
        </p:spPr>
        <p:txBody>
          <a:bodyPr>
            <a:noAutofit/>
          </a:bodyPr>
          <a:lstStyle/>
          <a:p>
            <a:pPr algn="just"/>
            <a:r>
              <a:rPr lang="en-GB" sz="3600" b="1" dirty="0" smtClean="0"/>
              <a:t>Home learning task – Answer the exam question – Explain why Roosevelt won the 1932 Presidential Election. [8 marks]</a:t>
            </a:r>
            <a:endParaRPr lang="en-GB" sz="3600" b="1" dirty="0"/>
          </a:p>
        </p:txBody>
      </p:sp>
    </p:spTree>
  </p:cSld>
  <p:clrMapOvr>
    <a:masterClrMapping/>
  </p:clrMapOvr>
  <p:transition spd="slow">
    <p:dissolv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ched Right Arrow 2"/>
          <p:cNvSpPr/>
          <p:nvPr/>
        </p:nvSpPr>
        <p:spPr>
          <a:xfrm>
            <a:off x="1043608" y="548680"/>
            <a:ext cx="7272808" cy="2952328"/>
          </a:xfrm>
          <a:prstGeom prst="notchedRightArrow">
            <a:avLst/>
          </a:prstGeom>
          <a:noFill/>
          <a:ln w="50800" cmpd="sng">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TextBox 3"/>
          <p:cNvSpPr txBox="1"/>
          <p:nvPr/>
        </p:nvSpPr>
        <p:spPr>
          <a:xfrm>
            <a:off x="1835696" y="1517012"/>
            <a:ext cx="5400600" cy="1200329"/>
          </a:xfrm>
          <a:prstGeom prst="rect">
            <a:avLst/>
          </a:prstGeom>
          <a:noFill/>
        </p:spPr>
        <p:txBody>
          <a:bodyPr wrap="square" rtlCol="0">
            <a:spAutoFit/>
          </a:bodyPr>
          <a:lstStyle/>
          <a:p>
            <a:pPr algn="just"/>
            <a:r>
              <a:rPr lang="en-GB" sz="2400" b="1" i="1" dirty="0" smtClean="0">
                <a:latin typeface="+mj-lt"/>
              </a:rPr>
              <a:t>Learning objective </a:t>
            </a:r>
            <a:r>
              <a:rPr lang="en-GB" sz="2400" dirty="0" smtClean="0">
                <a:latin typeface="+mj-lt"/>
              </a:rPr>
              <a:t>– to understand and explain the outcome of the 1932 Presidential Election.</a:t>
            </a:r>
            <a:endParaRPr lang="en-GB" sz="2400" dirty="0">
              <a:latin typeface="+mj-lt"/>
            </a:endParaRPr>
          </a:p>
        </p:txBody>
      </p:sp>
      <p:sp>
        <p:nvSpPr>
          <p:cNvPr id="5" name="TextBox 4"/>
          <p:cNvSpPr txBox="1"/>
          <p:nvPr/>
        </p:nvSpPr>
        <p:spPr>
          <a:xfrm>
            <a:off x="755576" y="3851175"/>
            <a:ext cx="2232248" cy="1631216"/>
          </a:xfrm>
          <a:prstGeom prst="rect">
            <a:avLst/>
          </a:prstGeom>
          <a:noFill/>
          <a:ln w="50800">
            <a:solidFill>
              <a:schemeClr val="tx1"/>
            </a:solidFill>
          </a:ln>
        </p:spPr>
        <p:txBody>
          <a:bodyPr wrap="square" rtlCol="0">
            <a:spAutoFit/>
          </a:bodyPr>
          <a:lstStyle/>
          <a:p>
            <a:pPr algn="ctr"/>
            <a:r>
              <a:rPr lang="en-GB" sz="2000" dirty="0" smtClean="0">
                <a:latin typeface="+mj-lt"/>
              </a:rPr>
              <a:t>I can </a:t>
            </a:r>
            <a:r>
              <a:rPr lang="en-GB" sz="2000" b="1" i="1" dirty="0" smtClean="0">
                <a:latin typeface="+mj-lt"/>
              </a:rPr>
              <a:t>describe </a:t>
            </a:r>
            <a:r>
              <a:rPr lang="en-GB" sz="2000" dirty="0" smtClean="0">
                <a:latin typeface="+mj-lt"/>
              </a:rPr>
              <a:t>the outcome of the Presidential Election of 1932</a:t>
            </a:r>
            <a:r>
              <a:rPr lang="en-GB" sz="2000" b="1" i="1" dirty="0" smtClean="0">
                <a:latin typeface="+mj-lt"/>
              </a:rPr>
              <a:t>.</a:t>
            </a:r>
          </a:p>
          <a:p>
            <a:pPr algn="ctr"/>
            <a:r>
              <a:rPr lang="en-GB" sz="2000" b="1" dirty="0" smtClean="0">
                <a:latin typeface="+mj-lt"/>
              </a:rPr>
              <a:t>Grade D</a:t>
            </a:r>
            <a:endParaRPr lang="en-GB" sz="2000" b="1" dirty="0">
              <a:latin typeface="+mj-lt"/>
            </a:endParaRPr>
          </a:p>
        </p:txBody>
      </p:sp>
      <p:sp>
        <p:nvSpPr>
          <p:cNvPr id="6" name="TextBox 5"/>
          <p:cNvSpPr txBox="1"/>
          <p:nvPr/>
        </p:nvSpPr>
        <p:spPr>
          <a:xfrm>
            <a:off x="3203848" y="3851175"/>
            <a:ext cx="2448272" cy="2246769"/>
          </a:xfrm>
          <a:prstGeom prst="rect">
            <a:avLst/>
          </a:prstGeom>
          <a:noFill/>
          <a:ln w="50800">
            <a:solidFill>
              <a:schemeClr val="tx1"/>
            </a:solidFill>
          </a:ln>
        </p:spPr>
        <p:txBody>
          <a:bodyPr wrap="square" rtlCol="0">
            <a:spAutoFit/>
          </a:bodyPr>
          <a:lstStyle/>
          <a:p>
            <a:pPr algn="just"/>
            <a:r>
              <a:rPr lang="en-GB" sz="2000" dirty="0" smtClean="0">
                <a:latin typeface="+mj-lt"/>
              </a:rPr>
              <a:t>I can </a:t>
            </a:r>
            <a:r>
              <a:rPr lang="en-GB" sz="2000" b="1" i="1" dirty="0" smtClean="0">
                <a:latin typeface="+mj-lt"/>
              </a:rPr>
              <a:t>explain</a:t>
            </a:r>
            <a:r>
              <a:rPr lang="en-GB" sz="2000" dirty="0" smtClean="0">
                <a:latin typeface="+mj-lt"/>
              </a:rPr>
              <a:t> the outcome of the 1932 Presidential Election by giving at least two reasons why it happened.</a:t>
            </a:r>
          </a:p>
          <a:p>
            <a:pPr algn="ctr"/>
            <a:r>
              <a:rPr lang="en-GB" sz="2000" b="1" dirty="0" smtClean="0">
                <a:latin typeface="+mj-lt"/>
              </a:rPr>
              <a:t>Grade B</a:t>
            </a:r>
            <a:endParaRPr lang="en-GB" sz="2000" b="1" dirty="0">
              <a:latin typeface="+mj-lt"/>
            </a:endParaRPr>
          </a:p>
        </p:txBody>
      </p:sp>
      <p:sp>
        <p:nvSpPr>
          <p:cNvPr id="7" name="TextBox 6"/>
          <p:cNvSpPr txBox="1"/>
          <p:nvPr/>
        </p:nvSpPr>
        <p:spPr>
          <a:xfrm>
            <a:off x="5868144" y="3861048"/>
            <a:ext cx="2952328" cy="1938992"/>
          </a:xfrm>
          <a:prstGeom prst="rect">
            <a:avLst/>
          </a:prstGeom>
          <a:noFill/>
          <a:ln w="50800">
            <a:solidFill>
              <a:schemeClr val="tx1"/>
            </a:solidFill>
          </a:ln>
        </p:spPr>
        <p:txBody>
          <a:bodyPr wrap="square" rtlCol="0">
            <a:spAutoFit/>
          </a:bodyPr>
          <a:lstStyle/>
          <a:p>
            <a:pPr algn="just"/>
            <a:r>
              <a:rPr lang="en-GB" sz="2000" dirty="0" smtClean="0">
                <a:latin typeface="+mj-lt"/>
              </a:rPr>
              <a:t>I can </a:t>
            </a:r>
            <a:r>
              <a:rPr lang="en-GB" sz="2000" b="1" i="1" dirty="0" smtClean="0">
                <a:latin typeface="+mj-lt"/>
              </a:rPr>
              <a:t>explain and make links </a:t>
            </a:r>
            <a:r>
              <a:rPr lang="en-GB" sz="2000" dirty="0" smtClean="0">
                <a:latin typeface="+mj-lt"/>
              </a:rPr>
              <a:t>between the different reasons that help justify the outcome of the 1932 Presidential Election.</a:t>
            </a:r>
          </a:p>
          <a:p>
            <a:pPr algn="ctr"/>
            <a:r>
              <a:rPr lang="en-GB" sz="2000" b="1" dirty="0" smtClean="0">
                <a:latin typeface="+mj-lt"/>
              </a:rPr>
              <a:t>Grade A/A*</a:t>
            </a:r>
            <a:endParaRPr lang="en-GB" sz="2000" b="1" dirty="0">
              <a:latin typeface="+mj-lt"/>
            </a:endParaRPr>
          </a:p>
        </p:txBody>
      </p:sp>
      <p:cxnSp>
        <p:nvCxnSpPr>
          <p:cNvPr id="9" name="Straight Arrow Connector 8"/>
          <p:cNvCxnSpPr/>
          <p:nvPr/>
        </p:nvCxnSpPr>
        <p:spPr>
          <a:xfrm>
            <a:off x="1835696" y="2780928"/>
            <a:ext cx="0" cy="1070247"/>
          </a:xfrm>
          <a:prstGeom prst="straightConnector1">
            <a:avLst/>
          </a:prstGeom>
          <a:ln w="508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a:off x="4391980" y="2795883"/>
            <a:ext cx="0" cy="1070247"/>
          </a:xfrm>
          <a:prstGeom prst="straightConnector1">
            <a:avLst/>
          </a:prstGeom>
          <a:ln w="508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a:off x="6588224" y="2795882"/>
            <a:ext cx="0" cy="1070247"/>
          </a:xfrm>
          <a:prstGeom prst="straightConnector1">
            <a:avLst/>
          </a:prstGeom>
          <a:ln w="50800">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76106054"/>
      </p:ext>
    </p:extLst>
  </p:cSld>
  <p:clrMapOvr>
    <a:masterClrMapping/>
  </p:clrMapOvr>
  <p:transition spd="slow">
    <p:dissolv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67544" y="1340768"/>
            <a:ext cx="8305800" cy="1143000"/>
          </a:xfrm>
        </p:spPr>
        <p:txBody>
          <a:bodyPr>
            <a:noAutofit/>
          </a:bodyPr>
          <a:lstStyle/>
          <a:p>
            <a:pPr algn="ctr"/>
            <a:r>
              <a:rPr lang="en-GB" sz="3600" b="1" dirty="0" smtClean="0"/>
              <a:t>Starter – Out of the 48 states of America in 1932, how many voted for Franklin D. Roosevelt in the Presidential Election?</a:t>
            </a:r>
            <a:endParaRPr lang="en-GB" sz="3600" b="1" dirty="0"/>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259632" y="2636912"/>
            <a:ext cx="6480720" cy="3642165"/>
          </a:xfrm>
          <a:prstGeom prst="rect">
            <a:avLst/>
          </a:prstGeom>
        </p:spPr>
      </p:pic>
    </p:spTree>
    <p:extLst>
      <p:ext uri="{BB962C8B-B14F-4D97-AF65-F5344CB8AC3E}">
        <p14:creationId xmlns:p14="http://schemas.microsoft.com/office/powerpoint/2010/main" val="3344458216"/>
      </p:ext>
    </p:extLst>
  </p:cSld>
  <p:clrMapOvr>
    <a:masterClrMapping/>
  </p:clrMapOvr>
  <p:transition spd="slow">
    <p:dissolv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67544" y="1340768"/>
            <a:ext cx="8305800" cy="1143000"/>
          </a:xfrm>
        </p:spPr>
        <p:txBody>
          <a:bodyPr>
            <a:noAutofit/>
          </a:bodyPr>
          <a:lstStyle/>
          <a:p>
            <a:pPr algn="ctr"/>
            <a:r>
              <a:rPr lang="en-GB" sz="3600" b="1" dirty="0" smtClean="0"/>
              <a:t>Starter – Out of the 48 states of America in 1932, </a:t>
            </a:r>
            <a:r>
              <a:rPr lang="en-GB" sz="3600" b="1" dirty="0" smtClean="0">
                <a:solidFill>
                  <a:srgbClr val="FF0000"/>
                </a:solidFill>
              </a:rPr>
              <a:t>42 states </a:t>
            </a:r>
            <a:r>
              <a:rPr lang="en-GB" sz="3600" b="1" dirty="0" smtClean="0"/>
              <a:t>voted for Franklin D. Roosevelt in the Presidential Election.</a:t>
            </a:r>
            <a:endParaRPr lang="en-GB" sz="3600" b="1" dirty="0"/>
          </a:p>
        </p:txBody>
      </p:sp>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259632" y="2636912"/>
            <a:ext cx="6480720" cy="3642165"/>
          </a:xfrm>
          <a:prstGeom prst="rect">
            <a:avLst/>
          </a:prstGeom>
        </p:spPr>
      </p:pic>
    </p:spTree>
    <p:extLst>
      <p:ext uri="{BB962C8B-B14F-4D97-AF65-F5344CB8AC3E}">
        <p14:creationId xmlns:p14="http://schemas.microsoft.com/office/powerpoint/2010/main" val="2947669920"/>
      </p:ext>
    </p:extLst>
  </p:cSld>
  <p:clrMapOvr>
    <a:masterClrMapping/>
  </p:clrMapOvr>
  <p:transition spd="slow">
    <p:dissolv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64704" y="1412776"/>
            <a:ext cx="3240360" cy="4739759"/>
          </a:xfrm>
          <a:prstGeom prst="rect">
            <a:avLst/>
          </a:prstGeom>
          <a:noFill/>
        </p:spPr>
        <p:txBody>
          <a:bodyPr wrap="square" rtlCol="0">
            <a:spAutoFit/>
          </a:bodyPr>
          <a:lstStyle/>
          <a:p>
            <a:pPr algn="ctr"/>
            <a:r>
              <a:rPr lang="en-GB" sz="2400" b="1" dirty="0" smtClean="0">
                <a:latin typeface="+mj-lt"/>
              </a:rPr>
              <a:t>Main task</a:t>
            </a:r>
          </a:p>
          <a:p>
            <a:pPr algn="ctr"/>
            <a:endParaRPr lang="en-GB" b="1" dirty="0">
              <a:latin typeface="+mj-lt"/>
            </a:endParaRPr>
          </a:p>
          <a:p>
            <a:pPr algn="just"/>
            <a:r>
              <a:rPr lang="en-GB" sz="2000" dirty="0" smtClean="0">
                <a:latin typeface="+mj-lt"/>
              </a:rPr>
              <a:t>This word cloud summarises the content of the 1932 Presidential Election.</a:t>
            </a:r>
          </a:p>
          <a:p>
            <a:pPr algn="just"/>
            <a:endParaRPr lang="en-GB" sz="2000" dirty="0" smtClean="0">
              <a:latin typeface="+mj-lt"/>
            </a:endParaRPr>
          </a:p>
          <a:p>
            <a:pPr algn="just"/>
            <a:r>
              <a:rPr lang="en-GB" sz="2000" dirty="0" smtClean="0">
                <a:latin typeface="+mj-lt"/>
              </a:rPr>
              <a:t>In pairs, find the 11 terms in the word cloud and using the PowerPoint and the sheet given to you, list the 11 terms and, for each term, write their relevance to the 1932 Presidential Election in two sentences.</a:t>
            </a:r>
          </a:p>
          <a:p>
            <a:pPr algn="just"/>
            <a:endParaRPr lang="en-GB" sz="2000" dirty="0">
              <a:latin typeface="+mj-lt"/>
            </a:endParaRPr>
          </a:p>
        </p:txBody>
      </p:sp>
      <p:sp>
        <p:nvSpPr>
          <p:cNvPr id="1026" name="AutoShape 2" descr="https://mail.hemelhempsteadschool.co.uk/owa/attachment.ashx?id=RgAAAAC6gkKKxgcuRrlajyacfgu3BwBoltfkFTxnTopXd1bpy5eyAAAAt6opAABoltfkFTxnTopXd1bpy5eyAACQO5ryAAAJ&amp;attcnt=1&amp;attid0=BAAAAAAA&amp;attcid0=07018ca1-8354-459b-a68f-9a70c2461ea7%40hemelhempsteadschool.co.uk"/>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GB"/>
          </a:p>
        </p:txBody>
      </p:sp>
      <p:sp>
        <p:nvSpPr>
          <p:cNvPr id="1028" name="AutoShape 4" descr="https://mail.hemelhempsteadschool.co.uk/owa/attachment.ashx?id=RgAAAAC6gkKKxgcuRrlajyacfgu3BwBoltfkFTxnTopXd1bpy5eyAAAAt6opAABoltfkFTxnTopXd1bpy5eyAACQO5ryAAAJ&amp;attcnt=1&amp;attid0=BAAAAAAA&amp;attcid0=07018ca1-8354-459b-a68f-9a70c2461ea7%40hemelhempsteadschool.co.uk"/>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GB"/>
          </a:p>
        </p:txBody>
      </p:sp>
      <p:sp>
        <p:nvSpPr>
          <p:cNvPr id="1030" name="AutoShape 6" descr="https://mail.hemelhempsteadschool.co.uk/owa/attachment.ashx?id=RgAAAAC6gkKKxgcuRrlajyacfgu3BwBoltfkFTxnTopXd1bpy5eyAAAAt6opAABoltfkFTxnTopXd1bpy5eyAACQO5ryAAAJ&amp;attcnt=1&amp;attid0=BAAAAAAA&amp;attcid0=07018ca1-8354-459b-a68f-9a70c2461ea7%40hemelhempsteadschool.co.uk"/>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GB"/>
          </a:p>
        </p:txBody>
      </p:sp>
      <p:sp>
        <p:nvSpPr>
          <p:cNvPr id="1032" name="AutoShape 8" descr="https://mail.hemelhempsteadschool.co.uk/owa/attachment.ashx?id=RgAAAAC6gkKKxgcuRrlajyacfgu3BwBoltfkFTxnTopXd1bpy5eyAAAAt6opAABoltfkFTxnTopXd1bpy5eyAACQO5ryAAAJ&amp;attcnt=1&amp;attid0=BAAAAAAA&amp;attcid0=07018ca1-8354-459b-a68f-9a70c2461ea7%40hemelhempsteadschool.co.uk"/>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GB"/>
          </a:p>
        </p:txBody>
      </p:sp>
      <p:pic>
        <p:nvPicPr>
          <p:cNvPr id="2" name="Picture 2" descr="83742d36-97d2-4b65-a2bd-22e0da836a00@hemelhempsteadschool"/>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995936" y="404664"/>
            <a:ext cx="4784973" cy="5860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16095385"/>
      </p:ext>
    </p:extLst>
  </p:cSld>
  <p:clrMapOvr>
    <a:masterClrMapping/>
  </p:clrMapOvr>
  <p:transition spd="slow">
    <p:dissolv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64704" y="1412776"/>
            <a:ext cx="3240360" cy="4431983"/>
          </a:xfrm>
          <a:prstGeom prst="rect">
            <a:avLst/>
          </a:prstGeom>
          <a:noFill/>
        </p:spPr>
        <p:txBody>
          <a:bodyPr wrap="square" rtlCol="0">
            <a:spAutoFit/>
          </a:bodyPr>
          <a:lstStyle/>
          <a:p>
            <a:pPr algn="ctr"/>
            <a:r>
              <a:rPr lang="en-GB" sz="2400" b="1" dirty="0" smtClean="0">
                <a:latin typeface="+mj-lt"/>
              </a:rPr>
              <a:t>Terms</a:t>
            </a:r>
          </a:p>
          <a:p>
            <a:pPr algn="ctr"/>
            <a:endParaRPr lang="en-GB" b="1" dirty="0">
              <a:latin typeface="+mj-lt"/>
            </a:endParaRPr>
          </a:p>
          <a:p>
            <a:pPr algn="just"/>
            <a:r>
              <a:rPr lang="en-GB" sz="2000" dirty="0" smtClean="0">
                <a:latin typeface="+mj-lt"/>
              </a:rPr>
              <a:t>Roosevelt</a:t>
            </a:r>
          </a:p>
          <a:p>
            <a:pPr algn="just"/>
            <a:r>
              <a:rPr lang="en-GB" sz="2000" dirty="0" smtClean="0">
                <a:latin typeface="+mj-lt"/>
              </a:rPr>
              <a:t>Hoover</a:t>
            </a:r>
          </a:p>
          <a:p>
            <a:pPr algn="just"/>
            <a:r>
              <a:rPr lang="en-GB" sz="2000" dirty="0" smtClean="0">
                <a:latin typeface="+mj-lt"/>
              </a:rPr>
              <a:t>Democrats</a:t>
            </a:r>
          </a:p>
          <a:p>
            <a:pPr algn="just"/>
            <a:r>
              <a:rPr lang="en-GB" sz="2000" dirty="0" smtClean="0">
                <a:latin typeface="+mj-lt"/>
              </a:rPr>
              <a:t>Republicans</a:t>
            </a:r>
          </a:p>
          <a:p>
            <a:pPr algn="just"/>
            <a:r>
              <a:rPr lang="en-GB" sz="2000" dirty="0" smtClean="0">
                <a:latin typeface="+mj-lt"/>
              </a:rPr>
              <a:t>Landslide</a:t>
            </a:r>
          </a:p>
          <a:p>
            <a:pPr algn="just"/>
            <a:r>
              <a:rPr lang="en-GB" sz="2000" dirty="0" smtClean="0">
                <a:latin typeface="+mj-lt"/>
              </a:rPr>
              <a:t>Bonus Army</a:t>
            </a:r>
          </a:p>
          <a:p>
            <a:pPr algn="just"/>
            <a:r>
              <a:rPr lang="en-GB" sz="2000" dirty="0" smtClean="0">
                <a:latin typeface="+mj-lt"/>
              </a:rPr>
              <a:t>Unemployment</a:t>
            </a:r>
          </a:p>
          <a:p>
            <a:pPr algn="just"/>
            <a:r>
              <a:rPr lang="en-GB" sz="2000" dirty="0" smtClean="0">
                <a:latin typeface="+mj-lt"/>
              </a:rPr>
              <a:t>State intervention</a:t>
            </a:r>
          </a:p>
          <a:p>
            <a:pPr algn="just"/>
            <a:r>
              <a:rPr lang="en-GB" sz="2000" dirty="0" smtClean="0">
                <a:latin typeface="+mj-lt"/>
              </a:rPr>
              <a:t>Strong Leadership</a:t>
            </a:r>
          </a:p>
          <a:p>
            <a:pPr algn="just"/>
            <a:r>
              <a:rPr lang="en-GB" sz="2000" dirty="0" smtClean="0">
                <a:latin typeface="+mj-lt"/>
              </a:rPr>
              <a:t>New Deal</a:t>
            </a:r>
          </a:p>
          <a:p>
            <a:pPr algn="just"/>
            <a:r>
              <a:rPr lang="en-GB" sz="2000" dirty="0" smtClean="0">
                <a:latin typeface="+mj-lt"/>
              </a:rPr>
              <a:t>Vague</a:t>
            </a:r>
          </a:p>
          <a:p>
            <a:pPr algn="just"/>
            <a:endParaRPr lang="en-GB" sz="2000" dirty="0">
              <a:latin typeface="+mj-lt"/>
            </a:endParaRPr>
          </a:p>
        </p:txBody>
      </p:sp>
      <p:sp>
        <p:nvSpPr>
          <p:cNvPr id="1026" name="AutoShape 2" descr="https://mail.hemelhempsteadschool.co.uk/owa/attachment.ashx?id=RgAAAAC6gkKKxgcuRrlajyacfgu3BwBoltfkFTxnTopXd1bpy5eyAAAAt6opAABoltfkFTxnTopXd1bpy5eyAACQO5ryAAAJ&amp;attcnt=1&amp;attid0=BAAAAAAA&amp;attcid0=07018ca1-8354-459b-a68f-9a70c2461ea7%40hemelhempsteadschool.co.uk"/>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GB"/>
          </a:p>
        </p:txBody>
      </p:sp>
      <p:sp>
        <p:nvSpPr>
          <p:cNvPr id="1028" name="AutoShape 4" descr="https://mail.hemelhempsteadschool.co.uk/owa/attachment.ashx?id=RgAAAAC6gkKKxgcuRrlajyacfgu3BwBoltfkFTxnTopXd1bpy5eyAAAAt6opAABoltfkFTxnTopXd1bpy5eyAACQO5ryAAAJ&amp;attcnt=1&amp;attid0=BAAAAAAA&amp;attcid0=07018ca1-8354-459b-a68f-9a70c2461ea7%40hemelhempsteadschool.co.uk"/>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GB"/>
          </a:p>
        </p:txBody>
      </p:sp>
      <p:sp>
        <p:nvSpPr>
          <p:cNvPr id="1030" name="AutoShape 6" descr="https://mail.hemelhempsteadschool.co.uk/owa/attachment.ashx?id=RgAAAAC6gkKKxgcuRrlajyacfgu3BwBoltfkFTxnTopXd1bpy5eyAAAAt6opAABoltfkFTxnTopXd1bpy5eyAACQO5ryAAAJ&amp;attcnt=1&amp;attid0=BAAAAAAA&amp;attcid0=07018ca1-8354-459b-a68f-9a70c2461ea7%40hemelhempsteadschool.co.uk"/>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GB"/>
          </a:p>
        </p:txBody>
      </p:sp>
      <p:sp>
        <p:nvSpPr>
          <p:cNvPr id="1032" name="AutoShape 8" descr="https://mail.hemelhempsteadschool.co.uk/owa/attachment.ashx?id=RgAAAAC6gkKKxgcuRrlajyacfgu3BwBoltfkFTxnTopXd1bpy5eyAAAAt6opAABoltfkFTxnTopXd1bpy5eyAACQO5ryAAAJ&amp;attcnt=1&amp;attid0=BAAAAAAA&amp;attcid0=07018ca1-8354-459b-a68f-9a70c2461ea7%40hemelhempsteadschool.co.uk"/>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GB"/>
          </a:p>
        </p:txBody>
      </p:sp>
      <p:pic>
        <p:nvPicPr>
          <p:cNvPr id="8" name="Picture 2" descr="83742d36-97d2-4b65-a2bd-22e0da836a00@hemelhempsteadschool"/>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779912" y="692696"/>
            <a:ext cx="4784973" cy="5860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52343591"/>
      </p:ext>
    </p:extLst>
  </p:cSld>
  <p:clrMapOvr>
    <a:masterClrMapping/>
  </p:clrMapOvr>
  <p:transition spd="slow">
    <p:dissolv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GB" b="1" dirty="0" smtClean="0"/>
              <a:t>Extension Task</a:t>
            </a:r>
            <a:endParaRPr lang="en-GB" b="1" dirty="0"/>
          </a:p>
        </p:txBody>
      </p:sp>
      <p:sp>
        <p:nvSpPr>
          <p:cNvPr id="3" name="Content Placeholder 2"/>
          <p:cNvSpPr>
            <a:spLocks noGrp="1"/>
          </p:cNvSpPr>
          <p:nvPr>
            <p:ph idx="1"/>
          </p:nvPr>
        </p:nvSpPr>
        <p:spPr/>
        <p:txBody>
          <a:bodyPr>
            <a:normAutofit lnSpcReduction="10000"/>
          </a:bodyPr>
          <a:lstStyle/>
          <a:p>
            <a:pPr marL="0" indent="0" algn="just">
              <a:buNone/>
            </a:pPr>
            <a:r>
              <a:rPr lang="en-GB" dirty="0" smtClean="0">
                <a:latin typeface="+mj-lt"/>
              </a:rPr>
              <a:t>Create a hexagon pattern, provided on the worksheet, that helps you make links between the different factors of the 1932 Election. </a:t>
            </a:r>
          </a:p>
          <a:p>
            <a:pPr marL="0" indent="0" algn="just">
              <a:buNone/>
            </a:pPr>
            <a:endParaRPr lang="en-GB" dirty="0" smtClean="0">
              <a:latin typeface="+mj-lt"/>
            </a:endParaRPr>
          </a:p>
          <a:p>
            <a:pPr marL="0" indent="0" algn="just">
              <a:buNone/>
            </a:pPr>
            <a:r>
              <a:rPr lang="en-GB" dirty="0" smtClean="0">
                <a:latin typeface="+mj-lt"/>
              </a:rPr>
              <a:t>Choose from the 11 terms from the word cloud to help you fill in the 7 blank hexagons and where </a:t>
            </a:r>
            <a:r>
              <a:rPr lang="en-GB" dirty="0">
                <a:latin typeface="+mj-lt"/>
              </a:rPr>
              <a:t>each hexagon touches, you need to </a:t>
            </a:r>
            <a:r>
              <a:rPr lang="en-GB" dirty="0" smtClean="0">
                <a:latin typeface="+mj-lt"/>
              </a:rPr>
              <a:t>make a link between the two factors in the hexagons. </a:t>
            </a:r>
          </a:p>
          <a:p>
            <a:pPr marL="0" indent="0" algn="just">
              <a:buNone/>
            </a:pPr>
            <a:endParaRPr lang="en-GB" dirty="0" smtClean="0">
              <a:latin typeface="+mj-lt"/>
            </a:endParaRPr>
          </a:p>
          <a:p>
            <a:pPr marL="0" indent="0" algn="just">
              <a:buNone/>
            </a:pPr>
            <a:r>
              <a:rPr lang="en-GB" dirty="0" smtClean="0">
                <a:latin typeface="+mj-lt"/>
              </a:rPr>
              <a:t>Write the link in the blank table provided on the sheet. You should aim to make at least three links.</a:t>
            </a:r>
          </a:p>
        </p:txBody>
      </p:sp>
    </p:spTree>
    <p:extLst>
      <p:ext uri="{BB962C8B-B14F-4D97-AF65-F5344CB8AC3E}">
        <p14:creationId xmlns:p14="http://schemas.microsoft.com/office/powerpoint/2010/main" val="2760409600"/>
      </p:ext>
    </p:extLst>
  </p:cSld>
  <p:clrMapOvr>
    <a:masterClrMapping/>
  </p:clrMapOvr>
  <p:transition spd="slow">
    <p:dissolv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GB" sz="4000" b="1" dirty="0" smtClean="0"/>
              <a:t>What was the political position in America before and after 1932?</a:t>
            </a:r>
            <a:endParaRPr lang="en-GB" sz="4000" b="1" dirty="0"/>
          </a:p>
        </p:txBody>
      </p:sp>
      <p:sp>
        <p:nvSpPr>
          <p:cNvPr id="3" name="Content Placeholder 2"/>
          <p:cNvSpPr>
            <a:spLocks noGrp="1"/>
          </p:cNvSpPr>
          <p:nvPr>
            <p:ph idx="1"/>
          </p:nvPr>
        </p:nvSpPr>
        <p:spPr>
          <a:xfrm>
            <a:off x="457200" y="1935480"/>
            <a:ext cx="3970784" cy="4389120"/>
          </a:xfrm>
        </p:spPr>
        <p:txBody>
          <a:bodyPr>
            <a:normAutofit fontScale="70000" lnSpcReduction="20000"/>
          </a:bodyPr>
          <a:lstStyle/>
          <a:p>
            <a:pPr marL="0" indent="0" algn="just">
              <a:buNone/>
            </a:pPr>
            <a:r>
              <a:rPr lang="en-GB" dirty="0" smtClean="0">
                <a:latin typeface="+mj-lt"/>
              </a:rPr>
              <a:t>Between 1920 and 1932, the Republican party was in full control of government and the role of President. </a:t>
            </a:r>
          </a:p>
          <a:p>
            <a:pPr marL="0" indent="0" algn="just">
              <a:buNone/>
            </a:pPr>
            <a:endParaRPr lang="en-GB" dirty="0" smtClean="0">
              <a:latin typeface="+mj-lt"/>
            </a:endParaRPr>
          </a:p>
          <a:p>
            <a:pPr marL="0" indent="0" algn="just">
              <a:buNone/>
            </a:pPr>
            <a:r>
              <a:rPr lang="en-GB" dirty="0" smtClean="0">
                <a:latin typeface="+mj-lt"/>
              </a:rPr>
              <a:t>In 1928, 40 of the 48 states were Republican.</a:t>
            </a:r>
          </a:p>
          <a:p>
            <a:pPr marL="0" indent="0" algn="just">
              <a:buNone/>
            </a:pPr>
            <a:endParaRPr lang="en-GB" dirty="0" smtClean="0">
              <a:latin typeface="+mj-lt"/>
            </a:endParaRPr>
          </a:p>
          <a:p>
            <a:pPr marL="0" indent="0" algn="just">
              <a:buNone/>
            </a:pPr>
            <a:r>
              <a:rPr lang="en-GB" dirty="0" smtClean="0">
                <a:latin typeface="+mj-lt"/>
              </a:rPr>
              <a:t>In the 1932 election, the Democrat Party, won 42 states with a new President, Franklin Delano Roosevelt being elected with a 7 million majority.</a:t>
            </a:r>
          </a:p>
          <a:p>
            <a:pPr marL="0" indent="0" algn="just">
              <a:buNone/>
            </a:pPr>
            <a:endParaRPr lang="en-GB" dirty="0" smtClean="0">
              <a:latin typeface="+mj-lt"/>
            </a:endParaRPr>
          </a:p>
          <a:p>
            <a:pPr marL="0" indent="0" algn="just">
              <a:buNone/>
            </a:pPr>
            <a:r>
              <a:rPr lang="en-GB" dirty="0" smtClean="0">
                <a:latin typeface="+mj-lt"/>
              </a:rPr>
              <a:t>Between 1932 and 1953, each president was a Democrat and up to 1981, Congress and the Senate was under their control for much of that time.</a:t>
            </a:r>
            <a:endParaRPr lang="en-GB" dirty="0">
              <a:latin typeface="+mj-lt"/>
            </a:endParaRPr>
          </a:p>
        </p:txBody>
      </p:sp>
      <p:pic>
        <p:nvPicPr>
          <p:cNvPr id="10242" name="Picture 2" descr="https://encrypted-tbn3.gstatic.com/images?q=tbn:ANd9GcQi5d9ucBqYwJWujNYtYf8Rm2l9r1r0vf-A7JzgxA8Ixo_BOlyEzA"/>
          <p:cNvPicPr>
            <a:picLocks noChangeAspect="1" noChangeArrowheads="1"/>
          </p:cNvPicPr>
          <p:nvPr/>
        </p:nvPicPr>
        <p:blipFill>
          <a:blip r:embed="rId2" cstate="print"/>
          <a:srcRect/>
          <a:stretch>
            <a:fillRect/>
          </a:stretch>
        </p:blipFill>
        <p:spPr bwMode="auto">
          <a:xfrm>
            <a:off x="4716016" y="1988840"/>
            <a:ext cx="3241623" cy="4359425"/>
          </a:xfrm>
          <a:prstGeom prst="rect">
            <a:avLst/>
          </a:prstGeom>
          <a:noFill/>
        </p:spPr>
      </p:pic>
    </p:spTree>
  </p:cSld>
  <p:clrMapOvr>
    <a:masterClrMapping/>
  </p:clrMapOvr>
  <p:transition spd="slow">
    <p:dissolv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GB" sz="3600" b="1" dirty="0" smtClean="0"/>
              <a:t>Why did the Democrats win the 1932 Election?</a:t>
            </a:r>
            <a:endParaRPr lang="en-GB" sz="3600" b="1" dirty="0"/>
          </a:p>
        </p:txBody>
      </p:sp>
      <p:sp>
        <p:nvSpPr>
          <p:cNvPr id="3" name="Content Placeholder 2"/>
          <p:cNvSpPr>
            <a:spLocks noGrp="1"/>
          </p:cNvSpPr>
          <p:nvPr>
            <p:ph idx="1"/>
          </p:nvPr>
        </p:nvSpPr>
        <p:spPr>
          <a:xfrm>
            <a:off x="467544" y="2132856"/>
            <a:ext cx="3178696" cy="773440"/>
          </a:xfrm>
        </p:spPr>
        <p:txBody>
          <a:bodyPr>
            <a:normAutofit fontScale="92500" lnSpcReduction="10000"/>
          </a:bodyPr>
          <a:lstStyle/>
          <a:p>
            <a:pPr marL="0" indent="0" algn="ctr">
              <a:buNone/>
            </a:pPr>
            <a:r>
              <a:rPr lang="en-GB" dirty="0" smtClean="0">
                <a:latin typeface="+mj-lt"/>
              </a:rPr>
              <a:t>Failure of Hoover as President.</a:t>
            </a:r>
            <a:endParaRPr lang="en-GB" dirty="0">
              <a:latin typeface="+mj-lt"/>
            </a:endParaRPr>
          </a:p>
        </p:txBody>
      </p:sp>
      <p:sp>
        <p:nvSpPr>
          <p:cNvPr id="4" name="Content Placeholder 2"/>
          <p:cNvSpPr txBox="1">
            <a:spLocks/>
          </p:cNvSpPr>
          <p:nvPr/>
        </p:nvSpPr>
        <p:spPr>
          <a:xfrm>
            <a:off x="2699792" y="3501008"/>
            <a:ext cx="3178696" cy="773440"/>
          </a:xfrm>
          <a:prstGeom prst="rect">
            <a:avLst/>
          </a:prstGeom>
        </p:spPr>
        <p:txBody>
          <a:bodyPr vert="horz">
            <a:normAutofit fontScale="92500" lnSpcReduction="10000"/>
          </a:bodyPr>
          <a:lstStyle/>
          <a:p>
            <a:pPr marL="0" marR="0" lvl="0" indent="0" algn="ctr" defTabSz="914400" rtl="0" eaLnBrk="1" fontAlgn="auto" latinLnBrk="0" hangingPunct="1">
              <a:lnSpc>
                <a:spcPct val="100000"/>
              </a:lnSpc>
              <a:spcBef>
                <a:spcPct val="20000"/>
              </a:spcBef>
              <a:spcAft>
                <a:spcPts val="0"/>
              </a:spcAft>
              <a:buClr>
                <a:schemeClr val="accent3"/>
              </a:buClr>
              <a:buSzPct val="95000"/>
              <a:buFont typeface="Wingdings 2"/>
              <a:buNone/>
              <a:tabLst/>
              <a:defRPr/>
            </a:pPr>
            <a:r>
              <a:rPr kumimoji="0" lang="en-GB" sz="2600" b="0" i="0" u="none" strike="noStrike" kern="1200" cap="none" spc="0" normalizeH="0" baseline="0" noProof="0" dirty="0" smtClean="0">
                <a:ln>
                  <a:noFill/>
                </a:ln>
                <a:solidFill>
                  <a:schemeClr val="tx1"/>
                </a:solidFill>
                <a:effectLst/>
                <a:uLnTx/>
                <a:uFillTx/>
                <a:latin typeface="+mj-lt"/>
                <a:ea typeface="+mn-ea"/>
                <a:cs typeface="+mn-cs"/>
              </a:rPr>
              <a:t>The Bonus Army Episode.</a:t>
            </a:r>
            <a:endParaRPr kumimoji="0" lang="en-GB" sz="2600" b="0" i="0" u="none" strike="noStrike" kern="1200" cap="none" spc="0" normalizeH="0" baseline="0" noProof="0" dirty="0">
              <a:ln>
                <a:noFill/>
              </a:ln>
              <a:solidFill>
                <a:schemeClr val="tx1"/>
              </a:solidFill>
              <a:effectLst/>
              <a:uLnTx/>
              <a:uFillTx/>
              <a:latin typeface="+mj-lt"/>
              <a:ea typeface="+mn-ea"/>
              <a:cs typeface="+mn-cs"/>
            </a:endParaRPr>
          </a:p>
        </p:txBody>
      </p:sp>
      <p:sp>
        <p:nvSpPr>
          <p:cNvPr id="5" name="Content Placeholder 2"/>
          <p:cNvSpPr txBox="1">
            <a:spLocks/>
          </p:cNvSpPr>
          <p:nvPr/>
        </p:nvSpPr>
        <p:spPr>
          <a:xfrm>
            <a:off x="5436096" y="5373216"/>
            <a:ext cx="3178696" cy="773440"/>
          </a:xfrm>
          <a:prstGeom prst="rect">
            <a:avLst/>
          </a:prstGeom>
        </p:spPr>
        <p:txBody>
          <a:bodyPr vert="horz">
            <a:normAutofit fontScale="92500" lnSpcReduction="10000"/>
          </a:bodyPr>
          <a:lstStyle/>
          <a:p>
            <a:pPr marL="0" marR="0" lvl="0" indent="0" algn="ctr" defTabSz="914400" rtl="0" eaLnBrk="1" fontAlgn="auto" latinLnBrk="0" hangingPunct="1">
              <a:lnSpc>
                <a:spcPct val="100000"/>
              </a:lnSpc>
              <a:spcBef>
                <a:spcPct val="20000"/>
              </a:spcBef>
              <a:spcAft>
                <a:spcPts val="0"/>
              </a:spcAft>
              <a:buClr>
                <a:schemeClr val="accent3"/>
              </a:buClr>
              <a:buSzPct val="95000"/>
              <a:buFont typeface="Wingdings 2"/>
              <a:buNone/>
              <a:tabLst/>
              <a:defRPr/>
            </a:pPr>
            <a:r>
              <a:rPr kumimoji="0" lang="en-GB" sz="2600" b="0" i="0" u="none" strike="noStrike" kern="1200" cap="none" spc="0" normalizeH="0" baseline="0" noProof="0" dirty="0" smtClean="0">
                <a:ln>
                  <a:noFill/>
                </a:ln>
                <a:solidFill>
                  <a:schemeClr val="tx1"/>
                </a:solidFill>
                <a:effectLst/>
                <a:uLnTx/>
                <a:uFillTx/>
                <a:latin typeface="+mj-lt"/>
                <a:ea typeface="+mn-ea"/>
                <a:cs typeface="+mn-cs"/>
              </a:rPr>
              <a:t>Leadership</a:t>
            </a:r>
            <a:r>
              <a:rPr kumimoji="0" lang="en-GB" sz="2600" b="0" i="0" u="none" strike="noStrike" kern="1200" cap="none" spc="0" normalizeH="0" noProof="0" dirty="0" smtClean="0">
                <a:ln>
                  <a:noFill/>
                </a:ln>
                <a:solidFill>
                  <a:schemeClr val="tx1"/>
                </a:solidFill>
                <a:effectLst/>
                <a:uLnTx/>
                <a:uFillTx/>
                <a:latin typeface="+mj-lt"/>
                <a:ea typeface="+mn-ea"/>
                <a:cs typeface="+mn-cs"/>
              </a:rPr>
              <a:t> of Franklin Delano Roosevelt.</a:t>
            </a:r>
            <a:endParaRPr kumimoji="0" lang="en-GB" sz="2600" b="0" i="0" u="none" strike="noStrike" kern="1200" cap="none" spc="0" normalizeH="0" baseline="0" noProof="0" dirty="0">
              <a:ln>
                <a:noFill/>
              </a:ln>
              <a:solidFill>
                <a:schemeClr val="tx1"/>
              </a:solidFill>
              <a:effectLst/>
              <a:uLnTx/>
              <a:uFillTx/>
              <a:latin typeface="+mj-lt"/>
              <a:ea typeface="+mn-ea"/>
              <a:cs typeface="+mn-cs"/>
            </a:endParaRPr>
          </a:p>
        </p:txBody>
      </p:sp>
    </p:spTree>
  </p:cSld>
  <p:clrMapOvr>
    <a:masterClrMapping/>
  </p:clrMapOvr>
  <p:transition spd="slow">
    <p:dissolve/>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139</TotalTime>
  <Words>942</Words>
  <Application>Microsoft Office PowerPoint</Application>
  <PresentationFormat>On-screen Show (4:3)</PresentationFormat>
  <Paragraphs>81</Paragraphs>
  <Slides>17</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17</vt:i4>
      </vt:variant>
    </vt:vector>
  </HeadingPairs>
  <TitlesOfParts>
    <vt:vector size="22" baseType="lpstr">
      <vt:lpstr>Arial</vt:lpstr>
      <vt:lpstr>Calibri</vt:lpstr>
      <vt:lpstr>Constantia</vt:lpstr>
      <vt:lpstr>Wingdings 2</vt:lpstr>
      <vt:lpstr>Flow</vt:lpstr>
      <vt:lpstr>Why did Roosevelt win the 1932 Presidential Election?</vt:lpstr>
      <vt:lpstr>PowerPoint Presentation</vt:lpstr>
      <vt:lpstr>Starter – Out of the 48 states of America in 1932, how many voted for Franklin D. Roosevelt in the Presidential Election?</vt:lpstr>
      <vt:lpstr>Starter – Out of the 48 states of America in 1932, 42 states voted for Franklin D. Roosevelt in the Presidential Election.</vt:lpstr>
      <vt:lpstr>PowerPoint Presentation</vt:lpstr>
      <vt:lpstr>PowerPoint Presentation</vt:lpstr>
      <vt:lpstr>Extension Task</vt:lpstr>
      <vt:lpstr>What was the political position in America before and after 1932?</vt:lpstr>
      <vt:lpstr>Why did the Democrats win the 1932 Election?</vt:lpstr>
      <vt:lpstr>The failure of Herbert Hoover as President</vt:lpstr>
      <vt:lpstr>The failure of Herbert Hoover as President?</vt:lpstr>
      <vt:lpstr>Who were the Bonus Army?</vt:lpstr>
      <vt:lpstr>How did the Bonus Army campaign?</vt:lpstr>
      <vt:lpstr>How did the government deal with the Bonus Army?</vt:lpstr>
      <vt:lpstr>What did Roosevelt do during the Presidential campaign?</vt:lpstr>
      <vt:lpstr>PowerPoint Presentation</vt:lpstr>
      <vt:lpstr>Home learning task – Answer the exam question – Explain why Roosevelt won the 1932 Presidential Election. [8 marks]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Why was the 1932 Presidential Election a turning point?</dc:title>
  <dc:creator>John Mitchell</dc:creator>
  <cp:lastModifiedBy>Sacerdote, Kevin R.</cp:lastModifiedBy>
  <cp:revision>10</cp:revision>
  <dcterms:created xsi:type="dcterms:W3CDTF">2013-03-10T17:23:45Z</dcterms:created>
  <dcterms:modified xsi:type="dcterms:W3CDTF">2016-01-05T13:20:10Z</dcterms:modified>
</cp:coreProperties>
</file>